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 id="2147483782" r:id="rId2"/>
    <p:sldMasterId id="2147483824" r:id="rId3"/>
    <p:sldMasterId id="2147483829" r:id="rId4"/>
  </p:sldMasterIdLst>
  <p:notesMasterIdLst>
    <p:notesMasterId r:id="rId39"/>
  </p:notesMasterIdLst>
  <p:sldIdLst>
    <p:sldId id="326" r:id="rId5"/>
    <p:sldId id="322" r:id="rId6"/>
    <p:sldId id="323" r:id="rId7"/>
    <p:sldId id="327" r:id="rId8"/>
    <p:sldId id="328" r:id="rId9"/>
    <p:sldId id="329" r:id="rId10"/>
    <p:sldId id="8426" r:id="rId11"/>
    <p:sldId id="8427" r:id="rId12"/>
    <p:sldId id="8445" r:id="rId13"/>
    <p:sldId id="8428" r:id="rId14"/>
    <p:sldId id="8429" r:id="rId15"/>
    <p:sldId id="8430" r:id="rId16"/>
    <p:sldId id="8431" r:id="rId17"/>
    <p:sldId id="8432" r:id="rId18"/>
    <p:sldId id="8433" r:id="rId19"/>
    <p:sldId id="8434" r:id="rId20"/>
    <p:sldId id="8435" r:id="rId21"/>
    <p:sldId id="8436" r:id="rId22"/>
    <p:sldId id="8437" r:id="rId23"/>
    <p:sldId id="8438" r:id="rId24"/>
    <p:sldId id="8439" r:id="rId25"/>
    <p:sldId id="8442" r:id="rId26"/>
    <p:sldId id="8443" r:id="rId27"/>
    <p:sldId id="8444" r:id="rId28"/>
    <p:sldId id="321" r:id="rId29"/>
    <p:sldId id="270" r:id="rId30"/>
    <p:sldId id="8420" r:id="rId31"/>
    <p:sldId id="8422" r:id="rId32"/>
    <p:sldId id="8423" r:id="rId33"/>
    <p:sldId id="4516" r:id="rId34"/>
    <p:sldId id="8425" r:id="rId35"/>
    <p:sldId id="8407" r:id="rId36"/>
    <p:sldId id="4518" r:id="rId37"/>
    <p:sldId id="21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23B8CA7F-331B-AC46-AD20-6EE09B58A6DE}">
          <p14:sldIdLst>
            <p14:sldId id="326"/>
            <p14:sldId id="322"/>
            <p14:sldId id="323"/>
            <p14:sldId id="327"/>
          </p14:sldIdLst>
        </p14:section>
        <p14:section name="Content" id="{7199D933-398D-4943-A514-5281ED7AA3FF}">
          <p14:sldIdLst>
            <p14:sldId id="328"/>
            <p14:sldId id="329"/>
            <p14:sldId id="8426"/>
            <p14:sldId id="8427"/>
            <p14:sldId id="8445"/>
            <p14:sldId id="8428"/>
            <p14:sldId id="8429"/>
            <p14:sldId id="8430"/>
            <p14:sldId id="8431"/>
            <p14:sldId id="8432"/>
            <p14:sldId id="8433"/>
            <p14:sldId id="8434"/>
            <p14:sldId id="8435"/>
            <p14:sldId id="8436"/>
            <p14:sldId id="8437"/>
            <p14:sldId id="8438"/>
            <p14:sldId id="8439"/>
            <p14:sldId id="8442"/>
            <p14:sldId id="8443"/>
            <p14:sldId id="8444"/>
            <p14:sldId id="321"/>
            <p14:sldId id="270"/>
          </p14:sldIdLst>
        </p14:section>
        <p14:section name="Appendix" id="{4E5E7667-51B7-1146-A5BF-729A9EB2B26A}">
          <p14:sldIdLst>
            <p14:sldId id="8420"/>
            <p14:sldId id="8422"/>
            <p14:sldId id="8423"/>
            <p14:sldId id="4516"/>
            <p14:sldId id="8425"/>
            <p14:sldId id="8407"/>
            <p14:sldId id="4518"/>
            <p14:sldId id="21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Affirma Consulting LLC)" initials="PC(CL"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227C"/>
    <a:srgbClr val="45099D"/>
    <a:srgbClr val="705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DD2B7F-2C52-4EB1-B452-6D8E16D78013}" v="5" dt="2019-03-01T16:40:10.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F0769-ABBB-5343-A31E-F3A0D6DFF9DF}" type="datetimeFigureOut">
              <a:rPr lang="en-US" smtClean="0"/>
              <a:t>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F2885-C677-6341-835A-E92F0BF51509}" type="slidenum">
              <a:rPr lang="en-US" smtClean="0"/>
              <a:t>‹#›</a:t>
            </a:fld>
            <a:endParaRPr lang="en-US"/>
          </a:p>
        </p:txBody>
      </p:sp>
    </p:spTree>
    <p:extLst>
      <p:ext uri="{BB962C8B-B14F-4D97-AF65-F5344CB8AC3E}">
        <p14:creationId xmlns:p14="http://schemas.microsoft.com/office/powerpoint/2010/main" val="96428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nam06.safelinks.protection.outlook.com/?url=https://azure.microsoft.com/en-us/services/app-service/&amp;data=02|01|Ananthanarayan.Sundaram@microsoft.com|12df24badcb346fa4d4a08d680a45063|72f988bf86f141af91ab2d7cd011db47|1|0|636837842769694979&amp;sdata=L%2B%2BpaGcbgmf7P%2BgOhrVAIJ5GgKGPyqrJoAJTEz74Jew%3D&amp;reserved=0" TargetMode="External"/><Relationship Id="rId13" Type="http://schemas.openxmlformats.org/officeDocument/2006/relationships/hyperlink" Target="https://azure.microsoft.com/en-us/pricing/details/database-migration/" TargetMode="External"/><Relationship Id="rId18" Type="http://schemas.openxmlformats.org/officeDocument/2006/relationships/hyperlink" Target="https://azure.microsoft.com/en-us/overview/security/" TargetMode="External"/><Relationship Id="rId3" Type="http://schemas.openxmlformats.org/officeDocument/2006/relationships/hyperlink" Target="https://nam06.safelinks.protection.outlook.com/?url=https://azure.microsoft.com/en-us/overview/azure-vs-aws/cost-savings/&amp;data=02|01|Ananthanarayan.Sundaram@microsoft.com|875442d91ed74d19891508d68d1e3751|72f988bf86f141af91ab2d7cd011db47|1|0|636851558703488173&amp;sdata=a%2B9Nmh5MEyieRiOCxCyyUOJn2B8O32xfktaBBlVawLk%3D&amp;reserved=0" TargetMode="External"/><Relationship Id="rId7" Type="http://schemas.openxmlformats.org/officeDocument/2006/relationships/hyperlink" Target="https://azure.microsoft.com/en-us/overview/what-is-azure/iaas/" TargetMode="External"/><Relationship Id="rId12" Type="http://schemas.openxmlformats.org/officeDocument/2006/relationships/hyperlink" Target="https://azure.microsoft.com/en-us/pricing/details/site-recovery/" TargetMode="External"/><Relationship Id="rId17" Type="http://schemas.openxmlformats.org/officeDocument/2006/relationships/hyperlink" Target="https://www.microsoft.com/en-us/cloud-platform/extended-security-updates" TargetMode="External"/><Relationship Id="rId2" Type="http://schemas.openxmlformats.org/officeDocument/2006/relationships/slide" Target="../slides/slide32.xml"/><Relationship Id="rId16" Type="http://schemas.openxmlformats.org/officeDocument/2006/relationships/hyperlink" Target="https://aka.ms/EOSSecurityDataSheet" TargetMode="External"/><Relationship Id="rId20" Type="http://schemas.openxmlformats.org/officeDocument/2006/relationships/hyperlink" Target="https://docs.microsoft.com/en-us/azure/governance/blueprints/overview" TargetMode="External"/><Relationship Id="rId1" Type="http://schemas.openxmlformats.org/officeDocument/2006/relationships/notesMaster" Target="../notesMasters/notesMaster1.xml"/><Relationship Id="rId6" Type="http://schemas.openxmlformats.org/officeDocument/2006/relationships/hyperlink" Target="https://www.microsoft.com/en-us/cloud-platform/windows-admin-center" TargetMode="External"/><Relationship Id="rId11" Type="http://schemas.openxmlformats.org/officeDocument/2006/relationships/hyperlink" Target="https://azure.microsoft.com/en-us/pricing/details/azure-migrate/" TargetMode="External"/><Relationship Id="rId5" Type="http://schemas.openxmlformats.org/officeDocument/2006/relationships/hyperlink" Target="https://azure.microsoft.com/en-us/services/sql-data-warehouse/compare/?ocid=AID809577_QSG_313543" TargetMode="External"/><Relationship Id="rId15" Type="http://schemas.openxmlformats.org/officeDocument/2006/relationships/hyperlink" Target="https://azure.microsoft.com/en-us/overview/trusted-cloud/" TargetMode="External"/><Relationship Id="rId10" Type="http://schemas.openxmlformats.org/officeDocument/2006/relationships/hyperlink" Target="https://nam06.safelinks.protection.outlook.com/?url=https://azure.microsoft.com/en-us/pricing/hybrid-benefit/&amp;data=02|01|Ananthanarayan.Sundaram@microsoft.com|12df24badcb346fa4d4a08d680a45063|72f988bf86f141af91ab2d7cd011db47|1|0|636837842769684975&amp;sdata=uIIy0v8XfRff6/7/zxSW75QkgjnEQU5jh/0B5CD3kVA%3D&amp;reserved=0" TargetMode="External"/><Relationship Id="rId19" Type="http://schemas.openxmlformats.org/officeDocument/2006/relationships/hyperlink" Target="https://azure.microsoft.com/en-us/services/security-center/" TargetMode="External"/><Relationship Id="rId4" Type="http://schemas.openxmlformats.org/officeDocument/2006/relationships/hyperlink" Target="https://azure.microsoft.com/en-us/services/sql-database/" TargetMode="External"/><Relationship Id="rId9" Type="http://schemas.openxmlformats.org/officeDocument/2006/relationships/hyperlink" Target="https://nam06.safelinks.protection.outlook.com/?url=http://download.microsoft.com/download/A/3/F/A3F0908A-0FD8-494C-82BC-E75F313F3FAD/Extended_Security_Updates_for_Windows_Server_2008_and_SQL_Server_2008_End_of_Service.pdf&amp;data=02|01|Ananthanarayan.Sundaram@microsoft.com|12df24badcb346fa4d4a08d680a45063|72f988bf86f141af91ab2d7cd011db47|1|0|636837842769674971&amp;sdata=OgZcww3YibwZ3dtsR7/DGvlJGEXJpmkjzJQBTd4YlRU%3D&amp;reserved=0" TargetMode="External"/><Relationship Id="rId14" Type="http://schemas.openxmlformats.org/officeDocument/2006/relationships/hyperlink" Target="https://azure.microsoft.com/en-us/pricing/details/cost-managemen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charset="0"/>
                <a:ea typeface="Segoe UI" charset="0"/>
                <a:cs typeface="Segoe UI" charset="0"/>
              </a:rPr>
              <a:t>Replace cover</a:t>
            </a:r>
            <a:r>
              <a:rPr lang="en-US" baseline="0">
                <a:latin typeface="Segoe UI" charset="0"/>
                <a:ea typeface="Segoe UI" charset="0"/>
                <a:cs typeface="Segoe UI" charset="0"/>
              </a:rPr>
              <a:t> image: go to</a:t>
            </a:r>
            <a:r>
              <a:rPr lang="en-US">
                <a:latin typeface="Segoe UI" charset="0"/>
                <a:ea typeface="Segoe UI" charset="0"/>
                <a:cs typeface="Segoe UI" charset="0"/>
              </a:rPr>
              <a:t> </a:t>
            </a:r>
            <a:r>
              <a:rPr lang="en-US" b="1">
                <a:latin typeface="Segoe UI" charset="0"/>
                <a:ea typeface="Segoe UI" charset="0"/>
                <a:cs typeface="Segoe UI" charset="0"/>
              </a:rPr>
              <a:t>Format</a:t>
            </a:r>
            <a:r>
              <a:rPr lang="en-US" b="1" baseline="0">
                <a:latin typeface="Segoe UI" charset="0"/>
                <a:ea typeface="Segoe UI" charset="0"/>
                <a:cs typeface="Segoe UI" charset="0"/>
              </a:rPr>
              <a:t> B</a:t>
            </a:r>
            <a:r>
              <a:rPr lang="en-US" b="1">
                <a:latin typeface="Segoe UI" charset="0"/>
                <a:ea typeface="Segoe UI" charset="0"/>
                <a:cs typeface="Segoe UI" charset="0"/>
              </a:rPr>
              <a:t>ackground </a:t>
            </a:r>
            <a:r>
              <a:rPr lang="en-US">
                <a:latin typeface="Segoe UI" charset="0"/>
                <a:ea typeface="Segoe UI" charset="0"/>
                <a:cs typeface="Segoe UI" charset="0"/>
              </a:rPr>
              <a:t>&gt;</a:t>
            </a:r>
            <a:r>
              <a:rPr lang="en-US" baseline="0">
                <a:latin typeface="Segoe UI" charset="0"/>
                <a:ea typeface="Segoe UI" charset="0"/>
                <a:cs typeface="Segoe UI" charset="0"/>
              </a:rPr>
              <a:t> </a:t>
            </a:r>
            <a:r>
              <a:rPr lang="en-US" b="1" baseline="0">
                <a:latin typeface="Segoe UI" charset="0"/>
                <a:ea typeface="Segoe UI" charset="0"/>
                <a:cs typeface="Segoe UI" charset="0"/>
              </a:rPr>
              <a:t>Picture or texture file</a:t>
            </a:r>
          </a:p>
          <a:p>
            <a:r>
              <a:rPr lang="en-US" b="0" baseline="0">
                <a:latin typeface="Segoe UI" charset="0"/>
                <a:ea typeface="Segoe UI" charset="0"/>
                <a:cs typeface="Segoe UI" charset="0"/>
              </a:rPr>
              <a:t>Adjust gradient: go to </a:t>
            </a:r>
            <a:r>
              <a:rPr lang="en-US" b="1" baseline="0">
                <a:latin typeface="Segoe UI" charset="0"/>
                <a:ea typeface="Segoe UI" charset="0"/>
                <a:cs typeface="Segoe UI" charset="0"/>
              </a:rPr>
              <a:t>View</a:t>
            </a:r>
            <a:r>
              <a:rPr lang="en-US" b="0" baseline="0">
                <a:latin typeface="Segoe UI" charset="0"/>
                <a:ea typeface="Segoe UI" charset="0"/>
                <a:cs typeface="Segoe UI" charset="0"/>
              </a:rPr>
              <a:t> &gt; </a:t>
            </a:r>
            <a:r>
              <a:rPr lang="en-US" b="1" baseline="0">
                <a:latin typeface="Segoe UI" charset="0"/>
                <a:ea typeface="Segoe UI" charset="0"/>
                <a:cs typeface="Segoe UI" charset="0"/>
              </a:rPr>
              <a:t>Slide Master </a:t>
            </a:r>
            <a:r>
              <a:rPr lang="en-US" b="0" baseline="0">
                <a:latin typeface="Segoe UI" charset="0"/>
                <a:ea typeface="Segoe UI" charset="0"/>
                <a:cs typeface="Segoe UI" charset="0"/>
              </a:rPr>
              <a:t>&gt; </a:t>
            </a:r>
            <a:r>
              <a:rPr lang="en-US" b="1" baseline="0">
                <a:latin typeface="Segoe UI" charset="0"/>
                <a:ea typeface="Segoe UI" charset="0"/>
                <a:cs typeface="Segoe UI" charset="0"/>
              </a:rPr>
              <a:t>Adjust shape fill options</a:t>
            </a:r>
          </a:p>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1</a:t>
            </a:fld>
            <a:endParaRPr lang="en-US"/>
          </a:p>
        </p:txBody>
      </p:sp>
    </p:spTree>
    <p:extLst>
      <p:ext uri="{BB962C8B-B14F-4D97-AF65-F5344CB8AC3E}">
        <p14:creationId xmlns:p14="http://schemas.microsoft.com/office/powerpoint/2010/main" val="3103083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a:t>We are now in the </a:t>
            </a:r>
            <a:r>
              <a:rPr lang="en-US" b="1" i="0"/>
              <a:t>4</a:t>
            </a:r>
            <a:r>
              <a:rPr lang="en-US" b="1" i="0" baseline="30000"/>
              <a:t>th</a:t>
            </a:r>
            <a:r>
              <a:rPr lang="en-US" b="1" i="0"/>
              <a:t> Industrial Revolution</a:t>
            </a:r>
            <a:r>
              <a:rPr lang="en-US" i="0"/>
              <a:t>. In the 1780s we saw the advent of steam, water, and mechanical</a:t>
            </a:r>
            <a:r>
              <a:rPr lang="en-US" i="0" baseline="0"/>
              <a:t> production. In the 1870s we saw the division of labor, electricity, and mass production, in the 1970s we saw electronics, IT, and automated production emerge, and now in this Industrial Revolution 4.0 we are blurring the physical and the digital divide. </a:t>
            </a:r>
            <a:endParaRPr lang="en-US" i="0"/>
          </a:p>
          <a:p>
            <a:r>
              <a:rPr lang="en-US"/>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a:solidFill>
                  <a:schemeClr val="tx1"/>
                </a:solidFill>
                <a:effectLst/>
                <a:latin typeface="Arial" pitchFamily="34" charset="0"/>
                <a:ea typeface="+mn-ea"/>
                <a:cs typeface="Arial" pitchFamily="34" charset="0"/>
              </a:rPr>
              <a:t>All over the world, people have access to technology that only a few years ago seemed impossible. Farmers in Myanmar are using cheap mobile phones to learn and share farming tips on Facebook. Villagers in remote areas of Uganda are using personal solar units for electricity, paying the monthly lease through their smartphone—phones that are enabled because of their solar units. There are now more mobile devices than there are people on this planet—virtually everyone, everywhere has mobile access to the internet, social media and the masses of data behind them. As a result, the expectation is not only for mobile access to government services but also for a seamless, customer-friendly user experience that is seen in apps and on popular social media sites. In this age of rapid digital transformation, new technology and public expectation are defining a new digital standard. </a:t>
            </a:r>
            <a:br>
              <a:rPr lang="en-US" sz="900" kern="1200" baseline="0">
                <a:solidFill>
                  <a:schemeClr val="tx1"/>
                </a:solidFill>
                <a:effectLst/>
                <a:latin typeface="Arial" pitchFamily="34" charset="0"/>
                <a:ea typeface="+mn-ea"/>
                <a:cs typeface="Arial" pitchFamily="34" charset="0"/>
              </a:rPr>
            </a:br>
            <a:br>
              <a:rPr lang="en-US" sz="900" kern="1200" baseline="0">
                <a:solidFill>
                  <a:schemeClr val="tx1"/>
                </a:solidFill>
                <a:effectLst/>
                <a:latin typeface="Arial" pitchFamily="34" charset="0"/>
                <a:ea typeface="+mn-ea"/>
                <a:cs typeface="Arial" pitchFamily="34" charset="0"/>
              </a:rPr>
            </a:br>
            <a:r>
              <a:rPr lang="en-US" sz="900" kern="1200" baseline="0">
                <a:solidFill>
                  <a:schemeClr val="tx1"/>
                </a:solidFill>
                <a:effectLst/>
                <a:latin typeface="Arial" pitchFamily="34" charset="0"/>
                <a:ea typeface="+mn-ea"/>
                <a:cs typeface="Arial" pitchFamily="34" charset="0"/>
              </a:rPr>
              <a:t>To keep up,  governments of today must: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baseline="0">
              <a:solidFill>
                <a:schemeClr val="tx1"/>
              </a:solidFill>
              <a:effectLst/>
              <a:latin typeface="Arial" pitchFamily="34" charset="0"/>
              <a:ea typeface="+mn-ea"/>
              <a:cs typeface="Arial" pitchFamily="34" charset="0"/>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0" kern="1200" baseline="0">
                <a:solidFill>
                  <a:schemeClr val="tx1"/>
                </a:solidFill>
                <a:effectLst/>
                <a:latin typeface="Arial" pitchFamily="34" charset="0"/>
                <a:ea typeface="+mn-ea"/>
                <a:cs typeface="Arial" pitchFamily="34" charset="0"/>
              </a:rPr>
              <a:t>Look for ways to </a:t>
            </a:r>
            <a:r>
              <a:rPr lang="en-US" sz="900" b="1" kern="1200" baseline="0">
                <a:solidFill>
                  <a:schemeClr val="tx1"/>
                </a:solidFill>
                <a:effectLst/>
                <a:latin typeface="Arial" pitchFamily="34" charset="0"/>
                <a:ea typeface="+mn-ea"/>
                <a:cs typeface="Arial" pitchFamily="34" charset="0"/>
              </a:rPr>
              <a:t>drive citizen engagement.</a:t>
            </a:r>
            <a:r>
              <a:rPr lang="en-US" sz="900" kern="1200" baseline="0">
                <a:solidFill>
                  <a:schemeClr val="tx1"/>
                </a:solidFill>
                <a:effectLst/>
                <a:latin typeface="Arial" pitchFamily="34" charset="0"/>
                <a:ea typeface="+mn-ea"/>
                <a:cs typeface="Arial" pitchFamily="34" charset="0"/>
              </a:rPr>
              <a:t> Citizen engagement is a crucial component to building trust and optimizing services to fit the unique needs of a unique population – in fact, a recent report shows that citizen’s likelihood to trust government institutions increases by 58% if they provide access to a great digital experience. An important component of this is delivering anytime, anywhere access to services.</a:t>
            </a:r>
            <a:r>
              <a:rPr lang="en-US"/>
              <a:t>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kern="1200" baseline="0">
                <a:solidFill>
                  <a:schemeClr val="tx1"/>
                </a:solidFill>
                <a:effectLst/>
                <a:latin typeface="Arial" pitchFamily="34" charset="0"/>
                <a:ea typeface="+mn-ea"/>
                <a:cs typeface="Arial" pitchFamily="34" charset="0"/>
              </a:rPr>
              <a:t>Advance beyond a reactive approach to </a:t>
            </a:r>
            <a:r>
              <a:rPr lang="en-US" sz="900" b="1" kern="1200" baseline="0">
                <a:solidFill>
                  <a:schemeClr val="tx1"/>
                </a:solidFill>
                <a:effectLst/>
                <a:latin typeface="Arial" pitchFamily="34" charset="0"/>
                <a:ea typeface="+mn-ea"/>
                <a:cs typeface="Arial" pitchFamily="34" charset="0"/>
              </a:rPr>
              <a:t>deliver proactive service. </a:t>
            </a:r>
            <a:r>
              <a:rPr lang="en-US" sz="900" b="0" kern="1200" baseline="0">
                <a:solidFill>
                  <a:schemeClr val="tx1"/>
                </a:solidFill>
                <a:effectLst/>
                <a:latin typeface="Arial" pitchFamily="34" charset="0"/>
                <a:ea typeface="+mn-ea"/>
                <a:cs typeface="Arial" pitchFamily="34" charset="0"/>
              </a:rPr>
              <a:t>By implementing IoT-empowered predictive maintenance to detect trouble before it arises, repairs to infrastructure systems can be completed proactively saving time, money and promoting citizen trust. Predictive maintenance solutions implemented today have been shown to reduce equipment downtime by an average of 50% - with the advent of advanced machine learning, efficiency will only continue to grow.</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900" b="0" kern="1200" baseline="0">
              <a:solidFill>
                <a:schemeClr val="tx1"/>
              </a:solidFill>
              <a:effectLst/>
              <a:latin typeface="Arial" pitchFamily="34" charset="0"/>
              <a:ea typeface="+mn-ea"/>
              <a:cs typeface="Arial" pitchFamily="34" charset="0"/>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0" kern="1200" baseline="0">
                <a:solidFill>
                  <a:schemeClr val="tx1"/>
                </a:solidFill>
                <a:effectLst/>
                <a:latin typeface="Arial" pitchFamily="34" charset="0"/>
                <a:ea typeface="+mn-ea"/>
                <a:cs typeface="Arial" pitchFamily="34" charset="0"/>
              </a:rPr>
              <a:t>Continue to </a:t>
            </a:r>
            <a:r>
              <a:rPr lang="en-US" sz="900" b="1" kern="1200" baseline="0">
                <a:solidFill>
                  <a:schemeClr val="tx1"/>
                </a:solidFill>
                <a:effectLst/>
                <a:latin typeface="Arial" pitchFamily="34" charset="0"/>
                <a:ea typeface="+mn-ea"/>
                <a:cs typeface="Arial" pitchFamily="34" charset="0"/>
              </a:rPr>
              <a:t>streamline processes. </a:t>
            </a:r>
            <a:r>
              <a:rPr lang="en-US" sz="900" b="0" kern="1200" baseline="0">
                <a:solidFill>
                  <a:schemeClr val="tx1"/>
                </a:solidFill>
                <a:effectLst/>
                <a:latin typeface="Arial" pitchFamily="34" charset="0"/>
                <a:ea typeface="+mn-ea"/>
                <a:cs typeface="Arial" pitchFamily="34" charset="0"/>
              </a:rPr>
              <a:t>In the US alone, an estimate of 1.1B federal hours can be saved annually through AI and automation. This frees up government employees to focus on improvement projects rather than routine, rhythm of the business activities.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900" b="0" kern="1200" baseline="0">
              <a:solidFill>
                <a:schemeClr val="tx1"/>
              </a:solidFill>
              <a:effectLst/>
              <a:latin typeface="Arial" pitchFamily="34" charset="0"/>
              <a:ea typeface="+mn-ea"/>
              <a:cs typeface="Arial" pitchFamily="34" charset="0"/>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0" kern="1200" baseline="0">
                <a:solidFill>
                  <a:schemeClr val="tx1"/>
                </a:solidFill>
                <a:effectLst/>
                <a:latin typeface="Arial" pitchFamily="34" charset="0"/>
                <a:ea typeface="+mn-ea"/>
                <a:cs typeface="Arial" pitchFamily="34" charset="0"/>
              </a:rPr>
              <a:t>Build citizen trust and avoid PR nightmares through proactive measures that </a:t>
            </a:r>
            <a:r>
              <a:rPr lang="en-US" sz="900" b="1" kern="1200" baseline="0">
                <a:solidFill>
                  <a:schemeClr val="tx1"/>
                </a:solidFill>
                <a:effectLst/>
                <a:latin typeface="Arial" pitchFamily="34" charset="0"/>
                <a:ea typeface="+mn-ea"/>
                <a:cs typeface="Arial" pitchFamily="34" charset="0"/>
              </a:rPr>
              <a:t>minimize costly incidents. </a:t>
            </a:r>
            <a:r>
              <a:rPr lang="en-US" sz="900" b="0" kern="1200" baseline="0">
                <a:solidFill>
                  <a:schemeClr val="tx1"/>
                </a:solidFill>
                <a:effectLst/>
                <a:latin typeface="Arial" pitchFamily="34" charset="0"/>
                <a:ea typeface="+mn-ea"/>
                <a:cs typeface="Arial" pitchFamily="34" charset="0"/>
              </a:rPr>
              <a:t>The UN Office for Disaster Risk Reduction reported that $360B can be saved over the next 15 years if governments were to make a total global annual investment of just $6M. At present, government spending on preparedness and resilience remains low</a:t>
            </a:r>
            <a:r>
              <a:rPr lang="en-US" sz="900" kern="1200" baseline="0">
                <a:solidFill>
                  <a:schemeClr val="tx1"/>
                </a:solidFill>
                <a:effectLst/>
                <a:latin typeface="Arial" pitchFamily="34" charset="0"/>
                <a:ea typeface="+mn-ea"/>
                <a:cs typeface="Arial" pitchFamily="34" charset="0"/>
              </a:rPr>
              <a:t>—</a:t>
            </a:r>
            <a:r>
              <a:rPr lang="en-US" sz="900" b="0" kern="1200" baseline="0">
                <a:solidFill>
                  <a:schemeClr val="tx1"/>
                </a:solidFill>
                <a:effectLst/>
                <a:latin typeface="Arial" pitchFamily="34" charset="0"/>
                <a:ea typeface="+mn-ea"/>
                <a:cs typeface="Arial" pitchFamily="34" charset="0"/>
              </a:rPr>
              <a:t>governments spend on average less than 0.5% of development aid on disaster preparation. From frustrating bridge closures due to unexpected repairs, to dangerous water quality issues, an ounce of preventative public work is worth a pound of post-incident cleanup.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900" b="0" kern="1200" baseline="0">
              <a:solidFill>
                <a:schemeClr val="tx1"/>
              </a:solidFill>
              <a:effectLst/>
              <a:latin typeface="Arial" pitchFamily="34" charset="0"/>
              <a:ea typeface="+mn-ea"/>
              <a:cs typeface="Arial" pitchFamily="34" charset="0"/>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0" kern="1200" baseline="0">
                <a:solidFill>
                  <a:schemeClr val="tx1"/>
                </a:solidFill>
                <a:effectLst/>
                <a:latin typeface="Arial" pitchFamily="34" charset="0"/>
                <a:ea typeface="+mn-ea"/>
                <a:cs typeface="Arial" pitchFamily="34" charset="0"/>
              </a:rPr>
              <a:t>And finally, </a:t>
            </a:r>
            <a:r>
              <a:rPr lang="en-US" sz="900" kern="1200" baseline="0">
                <a:solidFill>
                  <a:schemeClr val="tx1"/>
                </a:solidFill>
                <a:effectLst/>
                <a:latin typeface="Arial" pitchFamily="34" charset="0"/>
                <a:ea typeface="+mn-ea"/>
                <a:cs typeface="Arial" pitchFamily="34" charset="0"/>
              </a:rPr>
              <a:t>nowhere is the concept of “do more with less” felt more than in government. Costs are being pushed up and continue to rise, largely due to a growing population who are living and working longer. The natural consequence is increasing demand for a higher standard and wider variety of public services, further driven by increased consumer experience expectations. At the same time government balance sheets are under pressure to stay flat or decline, controlling the total costs of government, reducing borrowing deficits, and avoiding highly unpopular tax raises. To help </a:t>
            </a:r>
            <a:r>
              <a:rPr lang="en-US" sz="900" b="1" kern="1200" baseline="0">
                <a:solidFill>
                  <a:schemeClr val="tx1"/>
                </a:solidFill>
                <a:effectLst/>
                <a:latin typeface="Arial" pitchFamily="34" charset="0"/>
                <a:ea typeface="+mn-ea"/>
                <a:cs typeface="Arial" pitchFamily="34" charset="0"/>
              </a:rPr>
              <a:t>manage expenses</a:t>
            </a:r>
            <a:r>
              <a:rPr lang="en-US" sz="900" kern="1200" baseline="0">
                <a:solidFill>
                  <a:schemeClr val="tx1"/>
                </a:solidFill>
                <a:effectLst/>
                <a:latin typeface="Arial" pitchFamily="34" charset="0"/>
                <a:ea typeface="+mn-ea"/>
                <a:cs typeface="Arial" pitchFamily="34" charset="0"/>
              </a:rPr>
              <a:t>, governments are looking to maximize tax collection, prevent fraud and minimize waste.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baseline="0">
              <a:solidFill>
                <a:schemeClr val="tx1"/>
              </a:solidFill>
              <a:effectLst/>
              <a:latin typeface="Arial" pitchFamily="34" charset="0"/>
              <a:ea typeface="+mn-ea"/>
              <a:cs typeface="Arial"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baseline="0">
                <a:solidFill>
                  <a:schemeClr val="tx1"/>
                </a:solidFill>
                <a:effectLst/>
                <a:latin typeface="Arial" pitchFamily="34" charset="0"/>
                <a:ea typeface="+mn-ea"/>
                <a:cs typeface="Arial" pitchFamily="34" charset="0"/>
              </a:rPr>
              <a:t>T: However, meeting these demands is no simple task.</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baseline="0">
              <a:solidFill>
                <a:schemeClr val="tx1"/>
              </a:solidFill>
              <a:effectLst/>
              <a:latin typeface="Arial" pitchFamily="34" charset="0"/>
              <a:ea typeface="+mn-ea"/>
              <a:cs typeface="Arial"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a:solidFill>
                  <a:schemeClr val="tx1"/>
                </a:solidFill>
                <a:effectLst/>
                <a:latin typeface="Arial" pitchFamily="34" charset="0"/>
                <a:ea typeface="+mn-ea"/>
                <a:cs typeface="Arial" pitchFamily="34" charset="0"/>
              </a:rPr>
              <a:t>Sources:</a:t>
            </a:r>
          </a:p>
          <a:p>
            <a:pPr marL="228600" indent="-228600">
              <a:buAutoNum type="arabicParenR"/>
            </a:pPr>
            <a:r>
              <a:rPr lang="en-US"/>
              <a:t>https://learn.foresee.com/the-foresee-e-government-satisfaction-index-q1-2017</a:t>
            </a:r>
          </a:p>
          <a:p>
            <a:pPr marL="228600" indent="-228600">
              <a:buAutoNum type="arabicParenR"/>
            </a:pPr>
            <a:r>
              <a:rPr lang="en-US"/>
              <a:t>https://spotfire.tibco.com/resources/datasheet/predictive-maintenance-how-data-can-increase-production</a:t>
            </a:r>
          </a:p>
          <a:p>
            <a:pPr marL="228600" indent="-228600">
              <a:buAutoNum type="arabicParenR"/>
            </a:pPr>
            <a:r>
              <a:rPr lang="en-US" b="0"/>
              <a:t>https://www.mckinsey.com/mgi/overview/2017-in-review/automation-and-the-future-of-work/a-future-that-works-automation-employment-and-productivity</a:t>
            </a:r>
          </a:p>
          <a:p>
            <a:pPr marL="228600" indent="-228600">
              <a:buAutoNum type="arabicParenR"/>
            </a:pPr>
            <a:r>
              <a:rPr lang="en-US" b="0"/>
              <a:t>https://www.reuters.com/article/us-global-environment/put-a-price-on-the-costs-of-disasters-says-u-n-risk-chief-idUSKBN17S2RJ</a:t>
            </a:r>
          </a:p>
          <a:p>
            <a:pPr marL="228600" indent="-228600">
              <a:buAutoNum type="arabicParenR"/>
            </a:pPr>
            <a:r>
              <a:rPr lang="en-US" sz="900" kern="1200" baseline="0">
                <a:solidFill>
                  <a:schemeClr val="tx1"/>
                </a:solidFill>
                <a:effectLst/>
                <a:latin typeface="Arial" pitchFamily="34" charset="0"/>
                <a:ea typeface="+mn-ea"/>
                <a:cs typeface="Arial" pitchFamily="34" charset="0"/>
              </a:rPr>
              <a:t>https://www.mckinsey.com/business-functions/digital-mckinsey/our-insights/the-internet-of-things-the-value-of-digitizing-the-physical-world</a:t>
            </a:r>
          </a:p>
          <a:p>
            <a:endParaRPr lang="en-US"/>
          </a:p>
          <a:p>
            <a:r>
              <a:rPr lang="en-US" i="1"/>
              <a:t>Additional stats:</a:t>
            </a:r>
          </a:p>
          <a:p>
            <a:pPr marL="342900" marR="0" lvl="0" indent="-342900" algn="l" defTabSz="896214" rtl="0" eaLnBrk="1" fontAlgn="base" latinLnBrk="0" hangingPunct="1">
              <a:lnSpc>
                <a:spcPct val="90000"/>
              </a:lnSpc>
              <a:spcBef>
                <a:spcPct val="20000"/>
              </a:spcBef>
              <a:spcAft>
                <a:spcPct val="0"/>
              </a:spcAft>
              <a:buClrTx/>
              <a:buSzTx/>
              <a:buFont typeface="Arial" panose="020B0604020202020204" pitchFamily="34" charset="0"/>
              <a:buChar char="•"/>
              <a:tabLst/>
              <a:defRPr/>
            </a:pPr>
            <a:r>
              <a:rPr lang="en-US" sz="2400">
                <a:solidFill>
                  <a:schemeClr val="accent1"/>
                </a:solidFill>
                <a:latin typeface="Segoe UI Semibold" panose="020B0702040204020203" pitchFamily="34" charset="0"/>
                <a:cs typeface="Segoe UI Semibold" panose="020B0702040204020203" pitchFamily="34" charset="0"/>
              </a:rPr>
              <a:t>75% o</a:t>
            </a:r>
            <a:r>
              <a:rPr lang="en-US" sz="900">
                <a:solidFill>
                  <a:srgbClr val="353535"/>
                </a:solidFill>
                <a:latin typeface="Segoe UI Semilight"/>
              </a:rPr>
              <a:t>f reported incidents in a recent survey required field technicians to make a return visit. </a:t>
            </a:r>
            <a:r>
              <a:rPr lang="en-US" sz="900" i="1"/>
              <a:t>Source: “</a:t>
            </a:r>
            <a:r>
              <a:rPr lang="en-US" sz="800" i="1">
                <a:solidFill>
                  <a:srgbClr val="353535"/>
                </a:solidFill>
                <a:latin typeface="Segoe UI Semilight"/>
                <a:cs typeface="Segoe UI" pitchFamily="34" charset="0"/>
              </a:rPr>
              <a:t>Connected Manufacturing Service Report,” Harris Poll, 2016</a:t>
            </a:r>
            <a:endParaRPr lang="en-US" sz="900" i="1" baseline="30000">
              <a:solidFill>
                <a:srgbClr val="353535"/>
              </a:solidFill>
              <a:latin typeface="Segoe UI Semilight"/>
            </a:endParaRPr>
          </a:p>
          <a:p>
            <a:pPr marL="342900" marR="0" lvl="0" indent="-342900" algn="l" defTabSz="896214" rtl="0" eaLnBrk="1" fontAlgn="auto" latinLnBrk="0" hangingPunct="1">
              <a:lnSpc>
                <a:spcPct val="90000"/>
              </a:lnSpc>
              <a:spcBef>
                <a:spcPct val="20000"/>
              </a:spcBef>
              <a:spcAft>
                <a:spcPts val="340"/>
              </a:spcAft>
              <a:buClrTx/>
              <a:buSzTx/>
              <a:buFont typeface="Arial" panose="020B0604020202020204" pitchFamily="34" charset="0"/>
              <a:buChar char="•"/>
              <a:tabLst/>
              <a:defRPr/>
            </a:pPr>
            <a:r>
              <a:rPr lang="en-US" sz="2400">
                <a:solidFill>
                  <a:schemeClr val="accent1"/>
                </a:solidFill>
                <a:latin typeface="Segoe UI Semibold" panose="020B0702040204020203" pitchFamily="34" charset="0"/>
                <a:ea typeface="Segoe UI" pitchFamily="34" charset="0"/>
                <a:cs typeface="Segoe UI Semibold" panose="020B0702040204020203" pitchFamily="34" charset="0"/>
              </a:rPr>
              <a:t>$930B i</a:t>
            </a:r>
            <a:r>
              <a:rPr lang="en-US" sz="900">
                <a:latin typeface="Segoe UI Semilight"/>
              </a:rPr>
              <a:t>n estimated global savings can be achieved by 2025 through the implementation of IoT in cities. </a:t>
            </a:r>
            <a:r>
              <a:rPr lang="en-US" sz="900" i="1">
                <a:latin typeface="Segoe UI Semilight"/>
              </a:rPr>
              <a:t>Source: </a:t>
            </a:r>
            <a:r>
              <a:rPr lang="en-US" sz="800" i="1">
                <a:solidFill>
                  <a:srgbClr val="353535"/>
                </a:solidFill>
                <a:latin typeface="Segoe UI Semilight"/>
                <a:cs typeface="Segoe UI" pitchFamily="34" charset="0"/>
              </a:rPr>
              <a:t>McKinsey Global Institute, June 2015</a:t>
            </a:r>
            <a:endParaRPr lang="en-US" sz="2000">
              <a:solidFill>
                <a:schemeClr val="accent2"/>
              </a:solidFill>
              <a:latin typeface="Segoe UI Semibold" panose="020B0702040204020203" pitchFamily="34" charset="0"/>
              <a:cs typeface="Segoe UI Semibold" panose="020B0702040204020203" pitchFamily="34" charset="0"/>
            </a:endParaRPr>
          </a:p>
          <a:p>
            <a:pPr marL="342900" indent="-342900" defTabSz="896214" fontAlgn="base">
              <a:spcBef>
                <a:spcPct val="20000"/>
              </a:spcBef>
              <a:spcAft>
                <a:spcPct val="0"/>
              </a:spcAft>
              <a:buFont typeface="Arial" panose="020B0604020202020204" pitchFamily="34" charset="0"/>
              <a:buChar char="•"/>
              <a:defRPr/>
            </a:pPr>
            <a:r>
              <a:rPr lang="en-US" sz="2000">
                <a:solidFill>
                  <a:schemeClr val="accent2"/>
                </a:solidFill>
                <a:latin typeface="Segoe UI Semibold" panose="020B0702040204020203" pitchFamily="34" charset="0"/>
                <a:cs typeface="Segoe UI Semibold" panose="020B0702040204020203" pitchFamily="34" charset="0"/>
              </a:rPr>
              <a:t>$393M is the total c</a:t>
            </a:r>
            <a:r>
              <a:rPr lang="en-US" sz="800">
                <a:solidFill>
                  <a:schemeClr val="accent2"/>
                </a:solidFill>
                <a:latin typeface="Segoe UI Semilight"/>
              </a:rPr>
              <a:t>ost of rebuilding collapsed I-35W bridge in Minnesota, US that collapsed in August 2007, killing 13 and injuring 145 people</a:t>
            </a:r>
            <a:endParaRPr lang="en-US" sz="800" baseline="30000">
              <a:solidFill>
                <a:schemeClr val="accent2"/>
              </a:solidFill>
              <a:latin typeface="Segoe UI Semilight"/>
            </a:endParaRPr>
          </a:p>
          <a:p>
            <a:pPr marL="0" marR="0" lvl="0" indent="0" algn="l" defTabSz="896214" rtl="0" eaLnBrk="1" fontAlgn="auto" latinLnBrk="0" hangingPunct="1">
              <a:lnSpc>
                <a:spcPct val="90000"/>
              </a:lnSpc>
              <a:spcBef>
                <a:spcPct val="20000"/>
              </a:spcBef>
              <a:spcAft>
                <a:spcPts val="340"/>
              </a:spcAft>
              <a:buClrTx/>
              <a:buSzTx/>
              <a:buFontTx/>
              <a:buNone/>
              <a:tabLst/>
              <a:defRPr/>
            </a:pPr>
            <a:endParaRPr lang="en-US" sz="800" i="1">
              <a:solidFill>
                <a:srgbClr val="353535"/>
              </a:solidFill>
              <a:latin typeface="Segoe UI Semilight"/>
              <a:cs typeface="Segoe UI"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baseline="0">
              <a:solidFill>
                <a:schemeClr val="tx1"/>
              </a:solidFill>
              <a:effectLst/>
              <a:latin typeface="Arial" pitchFamily="34" charset="0"/>
              <a:ea typeface="+mn-ea"/>
              <a:cs typeface="Arial"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49C4EF-6393-4EDB-9063-2B0B674B82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12:37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4672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Removed 80% of administrative tasks, </a:t>
            </a:r>
            <a:r>
              <a:rPr lang="en-AU">
                <a:solidFill>
                  <a:schemeClr val="bg1"/>
                </a:solidFill>
              </a:rPr>
              <a:t>allowing the organization to </a:t>
            </a:r>
            <a:r>
              <a:rPr lang="en-AU" b="1">
                <a:solidFill>
                  <a:schemeClr val="bg1"/>
                </a:solidFill>
              </a:rPr>
              <a:t>focus on application innovation</a:t>
            </a:r>
            <a:r>
              <a:rPr lang="en-AU">
                <a:solidFill>
                  <a:schemeClr val="bg1"/>
                </a:solidFill>
              </a:rPr>
              <a:t>, not administrative tasks. The organization used to spend significant time on server patching, networking setup, firewall configuration, and many other server-related tasks now included with Azure PaaS.”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a:solidFill>
                  <a:schemeClr val="bg1"/>
                </a:solidFill>
              </a:rPr>
              <a:t>Increased advanced data analysis. “By moving to Azure, we </a:t>
            </a:r>
            <a:r>
              <a:rPr lang="en-AU" b="1">
                <a:solidFill>
                  <a:schemeClr val="bg1"/>
                </a:solidFill>
              </a:rPr>
              <a:t>get away from managing core infrastructure and instead focus on making innovative services </a:t>
            </a:r>
            <a:r>
              <a:rPr lang="en-AU">
                <a:solidFill>
                  <a:schemeClr val="bg1"/>
                </a:solidFill>
              </a:rPr>
              <a:t>available to the company. “We’ve made a big change in the way we connect with our customers, By </a:t>
            </a:r>
            <a:r>
              <a:rPr lang="en-AU" b="1">
                <a:solidFill>
                  <a:schemeClr val="bg1"/>
                </a:solidFill>
              </a:rPr>
              <a:t>using sophisticated data analysis, we are able to make a personal connection </a:t>
            </a:r>
            <a:r>
              <a:rPr lang="en-AU">
                <a:solidFill>
                  <a:schemeClr val="bg1"/>
                </a:solidFill>
              </a:rPr>
              <a:t>that stands out in the vast sea of information that washes over us all every day.” InBev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a:solidFill>
                <a:schemeClr val="bg1"/>
              </a:solidFill>
            </a:endParaRPr>
          </a:p>
          <a:p>
            <a:pPr marL="285750" indent="-2857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318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patterns: </a:t>
            </a:r>
          </a:p>
          <a:p>
            <a:endParaRPr lang="en-US" b="1"/>
          </a:p>
          <a:p>
            <a:r>
              <a:rPr lang="en-US">
                <a:effectLst/>
              </a:rPr>
              <a:t>Look for and listen deeply to your customers’ migration/modernization triggers.  That will help you position appropriate urgency around migration.  </a:t>
            </a:r>
          </a:p>
          <a:p>
            <a:endParaRPr lang="en-US">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effectLst/>
              </a:rPr>
              <a:t>Situations like end of support, DC lease expiry, acquisition integration signal time-bound deadlines. </a:t>
            </a:r>
            <a:r>
              <a:rPr lang="en-US" b="1"/>
              <a:t> </a:t>
            </a:r>
          </a:p>
          <a:p>
            <a:endParaRPr lang="en-US">
              <a:effectLst/>
            </a:endParaRPr>
          </a:p>
          <a:p>
            <a:r>
              <a:rPr lang="en-US">
                <a:effectLst/>
              </a:rPr>
              <a:t>App innovation might be tops down driven and needs to be dealt with strategically.  </a:t>
            </a:r>
            <a:r>
              <a:rPr lang="en-US" b="1"/>
              <a:t> </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05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You folks told us that there’s no urgency around EOS.   To counter here are a few key messages to land with customers.  </a:t>
            </a:r>
          </a:p>
          <a:p>
            <a:endParaRPr lang="en-US">
              <a:effectLst/>
            </a:endParaRPr>
          </a:p>
          <a:p>
            <a:r>
              <a:rPr lang="en-US">
                <a:effectLst/>
              </a:rPr>
              <a:t>Note that we are solving for two things: 1) Do nothing – i.e., stay on-premises 2) Drive Azure preference vs. AWS. </a:t>
            </a:r>
          </a:p>
          <a:p>
            <a:endParaRPr lang="en-US">
              <a:effectLst/>
            </a:endParaRPr>
          </a:p>
          <a:p>
            <a:pPr marL="228600" marR="0" lvl="0" indent="-228600" algn="l" defTabSz="914367" rtl="0" eaLnBrk="1" fontAlgn="auto" latinLnBrk="0" hangingPunct="1">
              <a:lnSpc>
                <a:spcPct val="90000"/>
              </a:lnSpc>
              <a:spcBef>
                <a:spcPts val="0"/>
              </a:spcBef>
              <a:spcAft>
                <a:spcPts val="333"/>
              </a:spcAft>
              <a:buClrTx/>
              <a:buSzTx/>
              <a:buFontTx/>
              <a:buAutoNum type="arabicParenR"/>
              <a:tabLst/>
              <a:defRPr/>
            </a:pPr>
            <a:r>
              <a:rPr lang="en-US" sz="900" b="1" kern="1200">
                <a:solidFill>
                  <a:schemeClr val="tx1"/>
                </a:solidFill>
                <a:effectLst/>
                <a:latin typeface="Segoe UI Light" pitchFamily="34" charset="0"/>
                <a:ea typeface="+mn-ea"/>
                <a:cs typeface="+mn-cs"/>
              </a:rPr>
              <a:t>Innovation.  </a:t>
            </a:r>
            <a:r>
              <a:rPr lang="en-US" sz="900" kern="1200">
                <a:solidFill>
                  <a:schemeClr val="tx1"/>
                </a:solidFill>
                <a:effectLst/>
                <a:latin typeface="Segoe UI Light" pitchFamily="34" charset="0"/>
                <a:ea typeface="+mn-ea"/>
                <a:cs typeface="+mn-cs"/>
              </a:rPr>
              <a:t>Embrace cloud innovation as you migrate to gain agility, performance, and global scale.  Maximize your productivity with fully-managed Azure services, and focus your energies on driving the business forward.</a:t>
            </a:r>
          </a:p>
          <a:p>
            <a:pPr marL="228600" indent="-228600">
              <a:buAutoNum type="arabicParenR"/>
            </a:pPr>
            <a:endParaRPr lang="en-US">
              <a:effectLst/>
            </a:endParaRPr>
          </a:p>
          <a:p>
            <a:pPr marL="21298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b="1" u="none" kern="1200">
                <a:solidFill>
                  <a:schemeClr val="tx1"/>
                </a:solidFill>
                <a:latin typeface="Segoe UI Light" pitchFamily="34" charset="0"/>
                <a:ea typeface="+mn-ea"/>
                <a:cs typeface="Segoe UI" panose="020B0502040204020203" pitchFamily="34" charset="0"/>
              </a:rPr>
              <a:t>[vs. AWS]</a:t>
            </a:r>
            <a:r>
              <a:rPr lang="en-IN" sz="1200" u="none" kern="1200">
                <a:solidFill>
                  <a:schemeClr val="tx1"/>
                </a:solidFill>
                <a:latin typeface="Segoe UI Light"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IN" sz="1100" u="none" kern="1200">
              <a:solidFill>
                <a:schemeClr val="tx1"/>
              </a:solidFill>
              <a:effectLst/>
              <a:latin typeface="Segoe UI Light" pitchFamily="34" charset="0"/>
              <a:ea typeface="+mn-ea"/>
              <a:cs typeface="Segoe UI" panose="020B0502040204020203" pitchFamily="34" charset="0"/>
            </a:endParaRPr>
          </a:p>
          <a:p>
            <a:pPr marL="38443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effectLst/>
                <a:latin typeface="Segoe UI Light" pitchFamily="34" charset="0"/>
                <a:ea typeface="+mn-ea"/>
                <a:cs typeface="+mn-cs"/>
                <a:hlinkClick r:id="rId4"/>
              </a:rPr>
              <a:t>Azure SQL Database Managed Instance </a:t>
            </a:r>
            <a:r>
              <a:rPr lang="en-US" sz="1100" kern="1200">
                <a:solidFill>
                  <a:schemeClr val="tx1"/>
                </a:solidFill>
                <a:effectLst/>
                <a:latin typeface="Segoe UI Light" pitchFamily="34" charset="0"/>
                <a:ea typeface="+mn-ea"/>
                <a:cs typeface="+mn-cs"/>
              </a:rPr>
              <a:t>delivers unparalleled consistency, compatibility, and performance vs. AWS RDS.  Migrate your SQL Server databases without changing your apps. </a:t>
            </a:r>
          </a:p>
          <a:p>
            <a:pPr marL="38443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noProof="0">
                <a:solidFill>
                  <a:schemeClr val="tx1"/>
                </a:solidFill>
                <a:effectLst/>
                <a:latin typeface="Segoe UI Light" pitchFamily="34" charset="0"/>
                <a:ea typeface="+mn-ea"/>
                <a:cs typeface="+mn-cs"/>
              </a:rPr>
              <a:t>Azure SQL Datawarehouse delivers </a:t>
            </a:r>
            <a:r>
              <a:rPr lang="en-US" sz="1100" kern="1200" noProof="0">
                <a:solidFill>
                  <a:schemeClr val="tx1"/>
                </a:solidFill>
                <a:effectLst/>
                <a:latin typeface="Segoe UI Light" pitchFamily="34" charset="0"/>
                <a:ea typeface="+mn-ea"/>
                <a:cs typeface="+mn-cs"/>
                <a:hlinkClick r:id="rId5"/>
              </a:rPr>
              <a:t>unmatched price-performance</a:t>
            </a:r>
            <a:r>
              <a:rPr lang="en-US" sz="1100" kern="1200" noProof="0">
                <a:solidFill>
                  <a:schemeClr val="tx1"/>
                </a:solidFill>
                <a:effectLst/>
                <a:latin typeface="Segoe UI Light" pitchFamily="34" charset="0"/>
                <a:ea typeface="+mn-ea"/>
                <a:cs typeface="+mn-cs"/>
              </a:rPr>
              <a:t> vs. AWS RedShift. </a:t>
            </a:r>
          </a:p>
          <a:p>
            <a:pPr marL="384432" lvl="1" indent="-171450">
              <a:buFont typeface="Arial" panose="020B0604020202020204" pitchFamily="34" charset="0"/>
              <a:buChar char="•"/>
            </a:pPr>
            <a:r>
              <a:rPr lang="en-US" sz="1100" b="0" kern="1200">
                <a:solidFill>
                  <a:schemeClr val="tx1"/>
                </a:solidFill>
                <a:latin typeface="Segoe UI Light" pitchFamily="34" charset="0"/>
                <a:ea typeface="+mn-ea"/>
                <a:cs typeface="+mn-cs"/>
              </a:rPr>
              <a:t>Windows Server and Azure deliver unique </a:t>
            </a:r>
            <a:r>
              <a:rPr lang="en-US" sz="1100" b="0" kern="1200">
                <a:solidFill>
                  <a:schemeClr val="tx1"/>
                </a:solidFill>
                <a:latin typeface="Segoe UI Light" pitchFamily="34" charset="0"/>
                <a:ea typeface="+mn-ea"/>
                <a:cs typeface="+mn-cs"/>
                <a:hlinkClick r:id="rId6"/>
              </a:rPr>
              <a:t>integrated hybrid experiences</a:t>
            </a:r>
            <a:r>
              <a:rPr lang="en-US" sz="1100" b="0" kern="1200">
                <a:solidFill>
                  <a:schemeClr val="tx1"/>
                </a:solidFill>
                <a:latin typeface="Segoe UI Light" pitchFamily="34" charset="0"/>
                <a:ea typeface="+mn-ea"/>
                <a:cs typeface="+mn-cs"/>
              </a:rPr>
              <a:t>:  Trigger migration to Azure.  Backup to Azure. Turn on Disaster Recovery.  All in a few clicks.  </a:t>
            </a:r>
          </a:p>
          <a:p>
            <a:pPr marL="212982" lvl="1" indent="0">
              <a:buFont typeface="Arial" panose="020B0604020202020204" pitchFamily="34" charset="0"/>
              <a:buNone/>
            </a:pPr>
            <a:endParaRPr lang="en-US" sz="1100" b="0" kern="1200">
              <a:solidFill>
                <a:schemeClr val="tx1"/>
              </a:solidFill>
              <a:latin typeface="Segoe UI Light" pitchFamily="34" charset="0"/>
              <a:ea typeface="+mn-ea"/>
              <a:cs typeface="+mn-cs"/>
            </a:endParaRPr>
          </a:p>
          <a:p>
            <a:pPr marL="212982" lvl="1" indent="0">
              <a:buFont typeface="Arial" panose="020B0604020202020204" pitchFamily="34" charset="0"/>
              <a:buNone/>
            </a:pPr>
            <a:r>
              <a:rPr lang="en-US" sz="1200" b="1" kern="1200">
                <a:solidFill>
                  <a:schemeClr val="tx1"/>
                </a:solidFill>
                <a:effectLst/>
                <a:latin typeface="Segoe UI Light" pitchFamily="34" charset="0"/>
                <a:ea typeface="+mn-ea"/>
                <a:cs typeface="+mn-cs"/>
              </a:rPr>
              <a:t>[vs. on-premises] </a:t>
            </a:r>
          </a:p>
          <a:p>
            <a:pPr marL="384432" lvl="1" indent="-171450">
              <a:buFont typeface="Arial" panose="020B0604020202020204" pitchFamily="34" charset="0"/>
              <a:buChar char="•"/>
            </a:pPr>
            <a:r>
              <a:rPr lang="en-US" sz="1100" kern="1200">
                <a:solidFill>
                  <a:schemeClr val="tx1"/>
                </a:solidFill>
                <a:effectLst/>
                <a:latin typeface="Segoe UI Light" pitchFamily="34" charset="0"/>
                <a:ea typeface="+mn-ea"/>
                <a:cs typeface="+mn-cs"/>
              </a:rPr>
              <a:t>Migrate your mission-critical applications and workloads – Windows, SQL, Linux - to </a:t>
            </a:r>
            <a:r>
              <a:rPr lang="en-US" sz="1100" u="none" kern="1200">
                <a:solidFill>
                  <a:schemeClr val="tx1"/>
                </a:solidFill>
                <a:effectLst/>
                <a:latin typeface="Segoe UI Light" pitchFamily="34" charset="0"/>
                <a:ea typeface="+mn-ea"/>
                <a:cs typeface="+mn-cs"/>
                <a:hlinkClick r:id="rId7"/>
              </a:rPr>
              <a:t>Azure IaaS</a:t>
            </a:r>
            <a:r>
              <a:rPr lang="en-US" sz="1100" u="none" kern="1200">
                <a:solidFill>
                  <a:schemeClr val="tx1"/>
                </a:solidFill>
                <a:effectLst/>
                <a:latin typeface="Segoe UI Light" pitchFamily="34" charset="0"/>
                <a:ea typeface="+mn-ea"/>
                <a:cs typeface="+mn-cs"/>
              </a:rPr>
              <a:t>,</a:t>
            </a:r>
            <a:r>
              <a:rPr lang="en-US" sz="1100" kern="1200">
                <a:solidFill>
                  <a:schemeClr val="tx1"/>
                </a:solidFill>
                <a:effectLst/>
                <a:latin typeface="Segoe UI Light" pitchFamily="34" charset="0"/>
                <a:ea typeface="+mn-ea"/>
                <a:cs typeface="+mn-cs"/>
              </a:rPr>
              <a:t> which delivers reliable infrastructure at global scale.  </a:t>
            </a:r>
          </a:p>
          <a:p>
            <a:pPr marL="384432" lvl="1" indent="-171450">
              <a:buFont typeface="Arial" panose="020B0604020202020204" pitchFamily="34" charset="0"/>
              <a:buChar char="•"/>
            </a:pPr>
            <a:r>
              <a:rPr lang="en-US" sz="1100" kern="1200">
                <a:solidFill>
                  <a:schemeClr val="tx1"/>
                </a:solidFill>
                <a:effectLst/>
                <a:latin typeface="Segoe UI Light" pitchFamily="34" charset="0"/>
                <a:ea typeface="+mn-ea"/>
                <a:cs typeface="+mn-cs"/>
              </a:rPr>
              <a:t>Migrate your ASP.NET websites to </a:t>
            </a:r>
            <a:r>
              <a:rPr lang="en-US" sz="1100" u="sng" kern="1200">
                <a:solidFill>
                  <a:schemeClr val="tx1"/>
                </a:solidFill>
                <a:effectLst/>
                <a:latin typeface="Segoe UI Light" pitchFamily="34" charset="0"/>
                <a:ea typeface="+mn-ea"/>
                <a:cs typeface="+mn-cs"/>
                <a:hlinkClick r:id="rId8"/>
              </a:rPr>
              <a:t>Azure App Service</a:t>
            </a:r>
            <a:r>
              <a:rPr lang="en-US" sz="1100" u="none" kern="1200">
                <a:solidFill>
                  <a:schemeClr val="tx1"/>
                </a:solidFill>
                <a:effectLst/>
                <a:latin typeface="Segoe UI Light" pitchFamily="34" charset="0"/>
                <a:ea typeface="+mn-ea"/>
                <a:cs typeface="+mn-cs"/>
              </a:rPr>
              <a:t> for a highly productive experience, where  we manage the infrastructure so you can focus on your apps. </a:t>
            </a:r>
            <a:endParaRPr lang="en-US" sz="1100" b="0" u="none" kern="1200">
              <a:solidFill>
                <a:schemeClr val="tx1"/>
              </a:solidFill>
              <a:effectLst/>
              <a:latin typeface="Segoe UI Light" pitchFamily="34" charset="0"/>
              <a:ea typeface="+mn-ea"/>
              <a:cs typeface="+mn-cs"/>
            </a:endParaRPr>
          </a:p>
          <a:p>
            <a:pPr marL="384432" lvl="1" indent="-171450">
              <a:buFont typeface="Arial" panose="020B0604020202020204" pitchFamily="34" charset="0"/>
              <a:buChar char="•"/>
            </a:pPr>
            <a:endParaRPr lang="en-US" sz="1100" b="0" u="none" kern="120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Arial" panose="020B0604020202020204" pitchFamily="34" charset="0"/>
              <a:buAutoNum type="arabicParenR" startAt="2"/>
              <a:tabLst/>
              <a:defRPr/>
            </a:pPr>
            <a:r>
              <a:rPr lang="en-US" sz="1100" b="1" u="none" kern="1200">
                <a:solidFill>
                  <a:schemeClr val="tx1"/>
                </a:solidFill>
                <a:effectLst/>
                <a:latin typeface="Segoe UI Light" pitchFamily="34" charset="0"/>
                <a:ea typeface="+mn-ea"/>
                <a:cs typeface="+mn-cs"/>
              </a:rPr>
              <a:t>Pay less with Azure.  </a:t>
            </a:r>
            <a:r>
              <a:rPr lang="en-US" sz="1100" kern="1200">
                <a:solidFill>
                  <a:schemeClr val="tx1"/>
                </a:solidFill>
                <a:effectLst/>
                <a:latin typeface="Segoe UI Light" pitchFamily="34" charset="0"/>
                <a:ea typeface="+mn-ea"/>
                <a:cs typeface="+mn-cs"/>
              </a:rPr>
              <a:t>Azure is the most cost-effective for Windows and SQL Server.  AWS is 5x more expensive. Reduce TCO as you move to Azure using our unique offers &amp; optimized infrastructure.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100" kern="1200">
              <a:solidFill>
                <a:schemeClr val="tx1"/>
              </a:solidFill>
              <a:effectLst/>
              <a:latin typeface="Segoe UI Light" pitchFamily="34" charset="0"/>
              <a:ea typeface="+mn-ea"/>
              <a:cs typeface="+mn-cs"/>
            </a:endParaRPr>
          </a:p>
          <a:p>
            <a:pPr marL="212982" marR="0" lvl="1" indent="0" algn="l" defTabSz="914400" rtl="0" eaLnBrk="1" fontAlgn="auto" latinLnBrk="0" hangingPunct="1">
              <a:lnSpc>
                <a:spcPct val="100000"/>
              </a:lnSpc>
              <a:spcBef>
                <a:spcPts val="0"/>
              </a:spcBef>
              <a:spcAft>
                <a:spcPts val="0"/>
              </a:spcAft>
              <a:buClrTx/>
              <a:buSzTx/>
              <a:buFontTx/>
              <a:buNone/>
              <a:tabLst/>
              <a:defRPr/>
            </a:pPr>
            <a:r>
              <a:rPr lang="en-IN" sz="1200" b="1" u="none" kern="1200">
                <a:solidFill>
                  <a:schemeClr val="tx1"/>
                </a:solidFill>
                <a:latin typeface="Segoe UI Light" pitchFamily="34" charset="0"/>
                <a:ea typeface="+mn-ea"/>
                <a:cs typeface="Segoe UI" panose="020B0502040204020203" pitchFamily="34" charset="0"/>
              </a:rPr>
              <a:t>[vs. AWS]</a:t>
            </a:r>
            <a:r>
              <a:rPr lang="en-IN" sz="1200" u="none" kern="1200">
                <a:solidFill>
                  <a:schemeClr val="tx1"/>
                </a:solidFill>
                <a:latin typeface="Segoe UI Light" pitchFamily="34" charset="0"/>
                <a:ea typeface="+mn-ea"/>
                <a:cs typeface="Segoe UI" panose="020B0502040204020203" pitchFamily="34" charset="0"/>
              </a:rPr>
              <a:t> - </a:t>
            </a:r>
            <a:r>
              <a:rPr lang="en-IN" sz="1100" u="sng" kern="1200">
                <a:solidFill>
                  <a:schemeClr val="tx1"/>
                </a:solidFill>
                <a:effectLst/>
                <a:latin typeface="Segoe UI Light" pitchFamily="34" charset="0"/>
                <a:ea typeface="+mn-ea"/>
                <a:cs typeface="+mn-cs"/>
                <a:hlinkClick r:id="rId3"/>
              </a:rPr>
              <a:t>AWS is 5x more expensive</a:t>
            </a:r>
            <a:r>
              <a:rPr lang="en-US" sz="1100" kern="1200">
                <a:solidFill>
                  <a:schemeClr val="tx1"/>
                </a:solidFill>
                <a:effectLst/>
                <a:latin typeface="Segoe UI Light" pitchFamily="34" charset="0"/>
                <a:ea typeface="+mn-ea"/>
                <a:cs typeface="+mn-cs"/>
              </a:rPr>
              <a:t> </a:t>
            </a:r>
            <a:r>
              <a:rPr lang="en-IN" sz="1100" kern="1200">
                <a:solidFill>
                  <a:schemeClr val="tx1"/>
                </a:solidFill>
                <a:effectLst/>
                <a:latin typeface="Segoe UI Light" pitchFamily="34" charset="0"/>
                <a:ea typeface="+mn-ea"/>
                <a:cs typeface="+mn-cs"/>
              </a:rPr>
              <a:t>with Azure Hybrid Benefit and free extended security updates available only in Azure. </a:t>
            </a:r>
          </a:p>
          <a:p>
            <a:pPr marL="21298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a:solidFill>
                <a:schemeClr val="tx1"/>
              </a:solidFill>
              <a:effectLst/>
              <a:latin typeface="Segoe UI Light" pitchFamily="34" charset="0"/>
              <a:ea typeface="+mn-ea"/>
              <a:cs typeface="+mn-cs"/>
            </a:endParaRPr>
          </a:p>
          <a:p>
            <a:pPr marL="212982"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Segoe UI Light" pitchFamily="34" charset="0"/>
                <a:ea typeface="+mn-ea"/>
                <a:cs typeface="+mn-cs"/>
              </a:rPr>
              <a:t>[</a:t>
            </a:r>
            <a:r>
              <a:rPr lang="en-US" sz="1200" b="1" kern="1200">
                <a:solidFill>
                  <a:schemeClr val="tx1"/>
                </a:solidFill>
                <a:latin typeface="Segoe UI Light" pitchFamily="34" charset="0"/>
                <a:ea typeface="+mn-ea"/>
                <a:cs typeface="Segoe UI" panose="020B0502040204020203" pitchFamily="34" charset="0"/>
              </a:rPr>
              <a:t>vs. on-premises]</a:t>
            </a:r>
            <a:r>
              <a:rPr lang="en-US" sz="1200" kern="1200">
                <a:solidFill>
                  <a:schemeClr val="tx1"/>
                </a:solidFill>
                <a:latin typeface="Segoe UI Light" pitchFamily="34" charset="0"/>
                <a:ea typeface="+mn-ea"/>
                <a:cs typeface="Segoe UI" panose="020B0502040204020203" pitchFamily="34" charset="0"/>
              </a:rPr>
              <a:t> </a:t>
            </a:r>
          </a:p>
          <a:p>
            <a:pPr marL="384432" marR="0" lvl="1"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lang="en-US" sz="1100" kern="1200">
                <a:solidFill>
                  <a:schemeClr val="tx1"/>
                </a:solidFill>
                <a:effectLst/>
                <a:latin typeface="Segoe UI Light" pitchFamily="34" charset="0"/>
                <a:ea typeface="+mn-ea"/>
                <a:cs typeface="+mn-cs"/>
              </a:rPr>
              <a:t>Realize substantive cost savings with </a:t>
            </a:r>
            <a:r>
              <a:rPr lang="en-US" sz="1100" u="sng" kern="1200">
                <a:solidFill>
                  <a:schemeClr val="tx1"/>
                </a:solidFill>
                <a:effectLst/>
                <a:latin typeface="Segoe UI Light" pitchFamily="34" charset="0"/>
                <a:ea typeface="+mn-ea"/>
                <a:cs typeface="+mn-cs"/>
                <a:hlinkClick r:id="rId9"/>
              </a:rPr>
              <a:t>free extended security updates</a:t>
            </a:r>
            <a:r>
              <a:rPr lang="en-US" sz="1100" kern="1200">
                <a:solidFill>
                  <a:schemeClr val="tx1"/>
                </a:solidFill>
                <a:effectLst/>
                <a:latin typeface="Segoe UI Light" pitchFamily="34" charset="0"/>
                <a:ea typeface="+mn-ea"/>
                <a:cs typeface="+mn-cs"/>
              </a:rPr>
              <a:t>, </a:t>
            </a:r>
            <a:r>
              <a:rPr lang="en-US" sz="1100" u="sng" kern="1200">
                <a:solidFill>
                  <a:schemeClr val="tx1"/>
                </a:solidFill>
                <a:effectLst/>
                <a:latin typeface="Segoe UI Light" pitchFamily="34" charset="0"/>
                <a:ea typeface="+mn-ea"/>
                <a:cs typeface="+mn-cs"/>
                <a:hlinkClick r:id="rId10"/>
              </a:rPr>
              <a:t>Azure Hybrid Benefit</a:t>
            </a:r>
            <a:r>
              <a:rPr lang="en-US" sz="1100" kern="1200">
                <a:solidFill>
                  <a:schemeClr val="tx1"/>
                </a:solidFill>
                <a:effectLst/>
                <a:latin typeface="Segoe UI Light" pitchFamily="34" charset="0"/>
                <a:ea typeface="+mn-ea"/>
                <a:cs typeface="+mn-cs"/>
              </a:rPr>
              <a:t>, and optimized infrastructure. Save up to $750K when you move one hundred 2008 servers to Azure. </a:t>
            </a:r>
          </a:p>
          <a:p>
            <a:pPr marL="384432" marR="0" lvl="1" indent="-171450"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lang="en-US" sz="1100" b="0" kern="0">
                <a:solidFill>
                  <a:srgbClr val="000000"/>
                </a:solidFill>
                <a:latin typeface="Segoe UI Light" pitchFamily="34" charset="0"/>
                <a:ea typeface="+mn-ea"/>
                <a:cs typeface="Segoe UI" panose="020B0502040204020203" pitchFamily="34" charset="0"/>
              </a:rPr>
              <a:t>Azure offers </a:t>
            </a:r>
            <a:r>
              <a:rPr lang="en-US" sz="1100" b="1" kern="0">
                <a:solidFill>
                  <a:srgbClr val="000000"/>
                </a:solidFill>
                <a:latin typeface="Segoe UI Light" pitchFamily="34" charset="0"/>
                <a:ea typeface="+mn-ea"/>
                <a:cs typeface="Segoe UI" panose="020B0502040204020203" pitchFamily="34" charset="0"/>
              </a:rPr>
              <a:t>free tools </a:t>
            </a:r>
            <a:r>
              <a:rPr lang="en-US" sz="1100" b="0" kern="0">
                <a:solidFill>
                  <a:srgbClr val="000000"/>
                </a:solidFill>
                <a:latin typeface="Segoe UI Light" pitchFamily="34" charset="0"/>
                <a:ea typeface="+mn-ea"/>
                <a:cs typeface="Segoe UI" panose="020B0502040204020203" pitchFamily="34" charset="0"/>
              </a:rPr>
              <a:t>before, during, and after migration:  </a:t>
            </a:r>
            <a:r>
              <a:rPr lang="en-US" sz="1100" b="0" kern="0">
                <a:solidFill>
                  <a:srgbClr val="000000"/>
                </a:solidFill>
                <a:latin typeface="Segoe UI Light" pitchFamily="34" charset="0"/>
                <a:ea typeface="+mn-ea"/>
                <a:cs typeface="Segoe UI" panose="020B0502040204020203" pitchFamily="34" charset="0"/>
                <a:hlinkClick r:id="rId11"/>
              </a:rPr>
              <a:t>Azure Migrate</a:t>
            </a:r>
            <a:r>
              <a:rPr lang="en-US" sz="1100" b="0" kern="0">
                <a:solidFill>
                  <a:srgbClr val="000000"/>
                </a:solidFill>
                <a:latin typeface="Segoe UI Light" pitchFamily="34" charset="0"/>
                <a:ea typeface="+mn-ea"/>
                <a:cs typeface="Segoe UI" panose="020B0502040204020203" pitchFamily="34" charset="0"/>
              </a:rPr>
              <a:t>, </a:t>
            </a:r>
            <a:r>
              <a:rPr lang="en-US" sz="1100" b="0" kern="0">
                <a:solidFill>
                  <a:srgbClr val="000000"/>
                </a:solidFill>
                <a:latin typeface="Segoe UI Light" pitchFamily="34" charset="0"/>
                <a:ea typeface="+mn-ea"/>
                <a:cs typeface="Segoe UI" panose="020B0502040204020203" pitchFamily="34" charset="0"/>
                <a:hlinkClick r:id="rId12"/>
              </a:rPr>
              <a:t>Azure Site Recovery</a:t>
            </a:r>
            <a:r>
              <a:rPr lang="en-US" sz="1100" b="0" kern="0">
                <a:solidFill>
                  <a:srgbClr val="000000"/>
                </a:solidFill>
                <a:latin typeface="Segoe UI Light" pitchFamily="34" charset="0"/>
                <a:ea typeface="+mn-ea"/>
                <a:cs typeface="Segoe UI" panose="020B0502040204020203" pitchFamily="34" charset="0"/>
              </a:rPr>
              <a:t>, </a:t>
            </a:r>
            <a:r>
              <a:rPr lang="en-US" sz="1100" b="0" kern="0">
                <a:solidFill>
                  <a:srgbClr val="000000"/>
                </a:solidFill>
                <a:latin typeface="Segoe UI Light" pitchFamily="34" charset="0"/>
                <a:ea typeface="+mn-ea"/>
                <a:cs typeface="Segoe UI" panose="020B0502040204020203" pitchFamily="34" charset="0"/>
                <a:hlinkClick r:id="rId13"/>
              </a:rPr>
              <a:t>Azure DMS</a:t>
            </a:r>
            <a:r>
              <a:rPr lang="en-US" sz="1100" b="0" kern="0">
                <a:solidFill>
                  <a:srgbClr val="000000"/>
                </a:solidFill>
                <a:latin typeface="Segoe UI Light" pitchFamily="34" charset="0"/>
                <a:ea typeface="+mn-ea"/>
                <a:cs typeface="Segoe UI" panose="020B0502040204020203" pitchFamily="34" charset="0"/>
              </a:rPr>
              <a:t>, and </a:t>
            </a:r>
            <a:r>
              <a:rPr lang="en-US" sz="1100" b="0" kern="0">
                <a:solidFill>
                  <a:srgbClr val="000000"/>
                </a:solidFill>
                <a:latin typeface="Segoe UI Light" pitchFamily="34" charset="0"/>
                <a:ea typeface="+mn-ea"/>
                <a:cs typeface="Segoe UI" panose="020B0502040204020203" pitchFamily="34" charset="0"/>
                <a:hlinkClick r:id="rId14"/>
              </a:rPr>
              <a:t>Azure Cost Management</a:t>
            </a:r>
            <a:r>
              <a:rPr lang="en-US" sz="1100" b="0" kern="0">
                <a:solidFill>
                  <a:srgbClr val="000000"/>
                </a:solidFill>
                <a:latin typeface="Segoe UI Light" pitchFamily="34" charset="0"/>
                <a:ea typeface="+mn-ea"/>
                <a:cs typeface="Segoe UI" panose="020B0502040204020203" pitchFamily="34" charset="0"/>
              </a:rPr>
              <a:t>  </a:t>
            </a:r>
          </a:p>
          <a:p>
            <a:pPr marL="212982"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100" kern="1200">
              <a:solidFill>
                <a:schemeClr val="tx1"/>
              </a:solidFill>
              <a:effectLst/>
              <a:latin typeface="Segoe UI Light" pitchFamily="34" charset="0"/>
              <a:ea typeface="+mn-ea"/>
              <a:cs typeface="+mn-cs"/>
            </a:endParaRPr>
          </a:p>
          <a:p>
            <a:pPr marL="228600" marR="0" lvl="0" indent="-228600" algn="l" defTabSz="914367" rtl="0" eaLnBrk="1" fontAlgn="auto" latinLnBrk="0" hangingPunct="1">
              <a:lnSpc>
                <a:spcPct val="90000"/>
              </a:lnSpc>
              <a:spcBef>
                <a:spcPts val="0"/>
              </a:spcBef>
              <a:spcAft>
                <a:spcPts val="333"/>
              </a:spcAft>
              <a:buClrTx/>
              <a:buSzTx/>
              <a:buFont typeface="Arial" panose="020B0604020202020204" pitchFamily="34" charset="0"/>
              <a:buAutoNum type="arabicParenR" startAt="3"/>
              <a:tabLst/>
              <a:defRPr/>
            </a:pPr>
            <a:r>
              <a:rPr lang="en-US" sz="1100" b="1" u="none" kern="1200">
                <a:solidFill>
                  <a:schemeClr val="tx1"/>
                </a:solidFill>
                <a:effectLst/>
                <a:latin typeface="Segoe UI Light" pitchFamily="34" charset="0"/>
                <a:ea typeface="+mn-ea"/>
                <a:cs typeface="+mn-cs"/>
              </a:rPr>
              <a:t>Security and compliance. </a:t>
            </a:r>
            <a:r>
              <a:rPr kumimoji="0" lang="en-US" sz="1100" b="0" i="0" u="none" strike="noStrike" kern="0" cap="none" spc="0" normalizeH="0" baseline="0" noProof="0">
                <a:ln>
                  <a:noFill/>
                </a:ln>
                <a:solidFill>
                  <a:srgbClr val="000000"/>
                </a:solidFill>
                <a:effectLst/>
                <a:uLnTx/>
                <a:uFillTx/>
                <a:latin typeface="Segoe UI Light" pitchFamily="34" charset="0"/>
                <a:ea typeface="+mn-ea"/>
                <a:cs typeface="Segoe UI" panose="020B0502040204020203" pitchFamily="34" charset="0"/>
              </a:rPr>
              <a:t>Migrate to Azure, which carries the most </a:t>
            </a:r>
            <a:r>
              <a:rPr kumimoji="0" lang="en-US" sz="1100" b="0" i="0" u="none" strike="noStrike" kern="0" cap="none" spc="0" normalizeH="0" baseline="0" noProof="0">
                <a:ln>
                  <a:noFill/>
                </a:ln>
                <a:solidFill>
                  <a:srgbClr val="000000"/>
                </a:solidFill>
                <a:effectLst/>
                <a:uLnTx/>
                <a:uFillTx/>
                <a:latin typeface="Segoe UI Light" pitchFamily="34" charset="0"/>
                <a:ea typeface="+mn-ea"/>
                <a:cs typeface="Segoe UI" panose="020B0502040204020203" pitchFamily="34" charset="0"/>
                <a:hlinkClick r:id="rId15"/>
              </a:rPr>
              <a:t>trust</a:t>
            </a:r>
            <a:r>
              <a:rPr kumimoji="0" lang="en-US" sz="1100" b="0" i="0" u="none" strike="noStrike" kern="0" cap="none" spc="0" normalizeH="0" baseline="0" noProof="0">
                <a:ln>
                  <a:noFill/>
                </a:ln>
                <a:solidFill>
                  <a:srgbClr val="000000"/>
                </a:solidFill>
                <a:effectLst/>
                <a:uLnTx/>
                <a:uFillTx/>
                <a:latin typeface="Segoe UI Light" pitchFamily="34" charset="0"/>
                <a:ea typeface="+mn-ea"/>
                <a:cs typeface="Segoe UI" panose="020B0502040204020203" pitchFamily="34" charset="0"/>
              </a:rPr>
              <a:t> with enterprises.  </a:t>
            </a:r>
            <a:r>
              <a:rPr lang="en-US" sz="1100" kern="1200">
                <a:solidFill>
                  <a:schemeClr val="tx1"/>
                </a:solidFill>
                <a:effectLst/>
                <a:latin typeface="Segoe UI Light" pitchFamily="34" charset="0"/>
                <a:ea typeface="+mn-ea"/>
                <a:cs typeface="+mn-cs"/>
              </a:rPr>
              <a:t>Minimize </a:t>
            </a:r>
            <a:r>
              <a:rPr lang="en-US" sz="1100" kern="1200">
                <a:solidFill>
                  <a:schemeClr val="tx1"/>
                </a:solidFill>
                <a:effectLst/>
                <a:latin typeface="Segoe UI Light" pitchFamily="34" charset="0"/>
                <a:ea typeface="+mn-ea"/>
                <a:cs typeface="+mn-cs"/>
                <a:hlinkClick r:id="rId16"/>
              </a:rPr>
              <a:t>business risk </a:t>
            </a:r>
            <a:r>
              <a:rPr lang="en-US" sz="1100" kern="1200">
                <a:solidFill>
                  <a:schemeClr val="tx1"/>
                </a:solidFill>
                <a:effectLst/>
                <a:latin typeface="Segoe UI Light" pitchFamily="34" charset="0"/>
                <a:ea typeface="+mn-ea"/>
                <a:cs typeface="+mn-cs"/>
              </a:rPr>
              <a:t>by strengthening  your security and compliance posture. </a:t>
            </a:r>
          </a:p>
          <a:p>
            <a:pPr marL="0" lvl="0" indent="0">
              <a:buFont typeface="Arial" panose="020B0604020202020204" pitchFamily="34" charset="0"/>
              <a:buNone/>
            </a:pPr>
            <a:r>
              <a:rPr lang="en-US" sz="1100" b="1" u="none" kern="120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a:solidFill>
                  <a:schemeClr val="tx1"/>
                </a:solidFill>
                <a:effectLst/>
                <a:latin typeface="Segoe UI Light" pitchFamily="34" charset="0"/>
                <a:ea typeface="+mn-ea"/>
                <a:cs typeface="+mn-cs"/>
              </a:rPr>
              <a:t>      [vs. AWS and on-premises]</a:t>
            </a:r>
            <a:r>
              <a:rPr lang="en-US" sz="1200" kern="1200">
                <a:solidFill>
                  <a:schemeClr val="tx1"/>
                </a:solidFill>
                <a:effectLst/>
                <a:latin typeface="Segoe UI Light" pitchFamily="34" charset="0"/>
                <a:ea typeface="+mn-ea"/>
                <a:cs typeface="+mn-cs"/>
              </a:rPr>
              <a:t> </a:t>
            </a:r>
          </a:p>
          <a:p>
            <a:pPr marL="384432"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effectLst/>
                <a:latin typeface="Segoe UI Light" pitchFamily="34" charset="0"/>
                <a:ea typeface="+mn-ea"/>
                <a:cs typeface="+mn-cs"/>
              </a:rPr>
              <a:t>Help meet compliance requirements with the most comprehensive certifications of any cloud provider.</a:t>
            </a:r>
            <a:endParaRPr lang="en-US" sz="1100" u="none" kern="1200" noProof="0">
              <a:solidFill>
                <a:schemeClr val="tx1"/>
              </a:solidFill>
              <a:latin typeface="Segoe UI Light" pitchFamily="34" charset="0"/>
              <a:ea typeface="+mn-ea"/>
              <a:cs typeface="Segoe UI" panose="020B0502040204020203" pitchFamily="34" charset="0"/>
            </a:endParaRPr>
          </a:p>
          <a:p>
            <a:pPr marL="384432"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kern="1200" noProof="0">
                <a:solidFill>
                  <a:schemeClr val="tx1"/>
                </a:solidFill>
                <a:latin typeface="Segoe UI Light" pitchFamily="34" charset="0"/>
                <a:ea typeface="+mn-ea"/>
                <a:cs typeface="Segoe UI" panose="020B0502040204020203" pitchFamily="34" charset="0"/>
              </a:rPr>
              <a:t>Never have to worry about another end of support cycle.  Migrate your SQL Servers to </a:t>
            </a:r>
            <a:r>
              <a:rPr lang="en-US" sz="1100" u="none" kern="1200" noProof="0">
                <a:solidFill>
                  <a:schemeClr val="tx1"/>
                </a:solidFill>
                <a:latin typeface="Segoe UI Light" pitchFamily="34" charset="0"/>
                <a:ea typeface="+mn-ea"/>
                <a:cs typeface="Segoe UI" panose="020B0502040204020203" pitchFamily="34" charset="0"/>
                <a:hlinkClick r:id="rId4"/>
              </a:rPr>
              <a:t>Azure SQL Database Managed Instance</a:t>
            </a:r>
            <a:r>
              <a:rPr lang="en-US" sz="1100" u="none" kern="1200" noProof="0">
                <a:solidFill>
                  <a:schemeClr val="tx1"/>
                </a:solidFill>
                <a:latin typeface="Segoe UI Light" pitchFamily="34" charset="0"/>
                <a:ea typeface="+mn-ea"/>
                <a:cs typeface="Segoe UI" panose="020B0502040204020203" pitchFamily="34" charset="0"/>
              </a:rPr>
              <a:t>, an ‘evergreen’ service that is kept patched and updated by Microsoft.  </a:t>
            </a:r>
          </a:p>
          <a:p>
            <a:pPr marL="384432"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kern="1200">
                <a:solidFill>
                  <a:schemeClr val="tx1"/>
                </a:solidFill>
                <a:latin typeface="Segoe UI Light" pitchFamily="34" charset="0"/>
                <a:ea typeface="+mn-ea"/>
                <a:cs typeface="Segoe UI" panose="020B0502040204020203" pitchFamily="34" charset="0"/>
              </a:rPr>
              <a:t>Move your Windows/SQL Servers to Azure Virtual Machines and you’re covered for three more years </a:t>
            </a:r>
            <a:r>
              <a:rPr lang="en-US" sz="1100" u="none" kern="1200">
                <a:solidFill>
                  <a:schemeClr val="tx1"/>
                </a:solidFill>
                <a:latin typeface="Segoe UI Light" pitchFamily="34" charset="0"/>
                <a:ea typeface="+mn-ea"/>
                <a:cs typeface="Segoe UI" panose="020B0502040204020203" pitchFamily="34" charset="0"/>
                <a:hlinkClick r:id="rId17"/>
              </a:rPr>
              <a:t>with extended security updates</a:t>
            </a:r>
            <a:r>
              <a:rPr lang="en-US" sz="1100" u="none" kern="1200">
                <a:solidFill>
                  <a:schemeClr val="tx1"/>
                </a:solidFill>
                <a:latin typeface="Segoe UI Light" pitchFamily="34" charset="0"/>
                <a:ea typeface="+mn-ea"/>
                <a:cs typeface="Segoe UI" panose="020B0502040204020203" pitchFamily="34" charset="0"/>
              </a:rPr>
              <a:t>.  Use this time to fully plan and execute your modernization efforts.  </a:t>
            </a:r>
          </a:p>
          <a:p>
            <a:pPr marL="384432"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kern="1200" noProof="0">
                <a:solidFill>
                  <a:schemeClr val="tx1"/>
                </a:solidFill>
                <a:latin typeface="Segoe UI Light" pitchFamily="34" charset="0"/>
                <a:ea typeface="+mn-ea"/>
                <a:cs typeface="Segoe UI" panose="020B0502040204020203" pitchFamily="34" charset="0"/>
              </a:rPr>
              <a:t>Counter sophisticated cyberthreats with </a:t>
            </a:r>
            <a:r>
              <a:rPr lang="en-US" sz="1100" u="none" kern="1200" noProof="0">
                <a:solidFill>
                  <a:schemeClr val="tx1"/>
                </a:solidFill>
                <a:latin typeface="Segoe UI Light" pitchFamily="34" charset="0"/>
                <a:ea typeface="+mn-ea"/>
                <a:cs typeface="Segoe UI" panose="020B0502040204020203" pitchFamily="34" charset="0"/>
                <a:hlinkClick r:id="rId18"/>
              </a:rPr>
              <a:t>built-in, multi-layered controls in Azure</a:t>
            </a:r>
            <a:r>
              <a:rPr lang="en-US" sz="1100" u="none" kern="1200" noProof="0">
                <a:solidFill>
                  <a:schemeClr val="tx1"/>
                </a:solidFill>
                <a:latin typeface="Segoe UI Light" pitchFamily="34" charset="0"/>
                <a:ea typeface="+mn-ea"/>
                <a:cs typeface="Segoe UI" panose="020B0502040204020203" pitchFamily="34" charset="0"/>
              </a:rPr>
              <a:t>.  Your workloads get continuous protection with rich threat intelligence from </a:t>
            </a:r>
            <a:r>
              <a:rPr lang="en-US" sz="1100" u="none" kern="1200" noProof="0">
                <a:solidFill>
                  <a:schemeClr val="tx1"/>
                </a:solidFill>
                <a:latin typeface="Segoe UI Light" pitchFamily="34" charset="0"/>
                <a:ea typeface="+mn-ea"/>
                <a:cs typeface="Segoe UI" panose="020B0502040204020203" pitchFamily="34" charset="0"/>
                <a:hlinkClick r:id="rId19"/>
              </a:rPr>
              <a:t>Azure Security Center</a:t>
            </a:r>
            <a:r>
              <a:rPr lang="en-US" sz="1100" u="none" kern="1200" noProof="0">
                <a:solidFill>
                  <a:schemeClr val="tx1"/>
                </a:solidFill>
                <a:latin typeface="Segoe UI Light" pitchFamily="34" charset="0"/>
                <a:ea typeface="+mn-ea"/>
                <a:cs typeface="Segoe UI" panose="020B0502040204020203" pitchFamily="34" charset="0"/>
              </a:rPr>
              <a:t>. </a:t>
            </a:r>
          </a:p>
          <a:p>
            <a:pPr marL="384432" marR="0" lvl="1"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kern="1200" noProof="0">
                <a:solidFill>
                  <a:schemeClr val="tx1"/>
                </a:solidFill>
                <a:latin typeface="Segoe UI Light" pitchFamily="34" charset="0"/>
                <a:ea typeface="+mn-ea"/>
                <a:cs typeface="Segoe UI" panose="020B0502040204020203" pitchFamily="34" charset="0"/>
              </a:rPr>
              <a:t>Optimize for speed and control. Use </a:t>
            </a:r>
            <a:r>
              <a:rPr lang="en-US" sz="1100" u="none" kern="1200" noProof="0">
                <a:solidFill>
                  <a:schemeClr val="tx1"/>
                </a:solidFill>
                <a:latin typeface="Segoe UI Light" pitchFamily="34" charset="0"/>
                <a:ea typeface="+mn-ea"/>
                <a:cs typeface="Segoe UI" panose="020B0502040204020203" pitchFamily="34" charset="0"/>
                <a:hlinkClick r:id="rId20"/>
              </a:rPr>
              <a:t>Azure Blueprints </a:t>
            </a:r>
            <a:r>
              <a:rPr lang="en-US" sz="1100" u="none" kern="1200" noProof="0">
                <a:solidFill>
                  <a:schemeClr val="tx1"/>
                </a:solidFill>
                <a:latin typeface="Segoe UI Light" pitchFamily="34" charset="0"/>
                <a:ea typeface="+mn-ea"/>
                <a:cs typeface="Segoe UI" panose="020B0502040204020203" pitchFamily="34" charset="0"/>
              </a:rPr>
              <a:t>to set up and govern your Azure environments and help ensure compliance during migration. </a:t>
            </a:r>
          </a:p>
          <a:p>
            <a:pPr marL="212982" lvl="1" indent="0">
              <a:buFont typeface="Arial" panose="020B0604020202020204" pitchFamily="34" charset="0"/>
              <a:buNone/>
            </a:pPr>
            <a:endParaRPr lang="en-US" sz="1100" b="1" u="non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12:37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702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customers who have gone through the journey and are seeing real benefits in terms of hard $ savings, savings in effort, lowered risk, as well as broader transformation.  </a:t>
            </a:r>
          </a:p>
          <a:p>
            <a:endParaRPr lang="en-US"/>
          </a:p>
          <a:p>
            <a:r>
              <a:rPr lang="en-US"/>
              <a:t>As you can see, this includes a broad mix of workloads – including Windows, SQL, Java, Linux, etc., as well as the deep partnership and trusted advisor approach that we take with our customers.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12:37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359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57DFF-BDF8-4CB5-987A-A7D9356629E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60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charset="0"/>
                <a:ea typeface="Segoe UI" charset="0"/>
                <a:cs typeface="Segoe UI" charset="0"/>
              </a:rPr>
              <a:t>Speaker</a:t>
            </a:r>
            <a:r>
              <a:rPr lang="en-US" baseline="0">
                <a:latin typeface="Segoe UI" charset="0"/>
                <a:ea typeface="Segoe UI" charset="0"/>
                <a:cs typeface="Segoe UI" charset="0"/>
              </a:rPr>
              <a:t> image: </a:t>
            </a:r>
            <a:r>
              <a:rPr lang="en-US" b="1" baseline="0">
                <a:solidFill>
                  <a:srgbClr val="0070C0"/>
                </a:solidFill>
                <a:latin typeface="Segoe UI" charset="0"/>
                <a:ea typeface="Segoe UI" charset="0"/>
                <a:cs typeface="Segoe UI" charset="0"/>
              </a:rPr>
              <a:t>Insert/Paste image</a:t>
            </a:r>
            <a:r>
              <a:rPr lang="en-US" baseline="0">
                <a:solidFill>
                  <a:srgbClr val="0070C0"/>
                </a:solidFill>
                <a:latin typeface="Segoe UI" charset="0"/>
                <a:ea typeface="Segoe UI" charset="0"/>
                <a:cs typeface="Segoe UI" charset="0"/>
              </a:rPr>
              <a:t> </a:t>
            </a:r>
            <a:r>
              <a:rPr lang="en-US" baseline="0">
                <a:latin typeface="Segoe UI" charset="0"/>
                <a:ea typeface="Segoe UI" charset="0"/>
                <a:cs typeface="Segoe UI" charset="0"/>
              </a:rPr>
              <a:t>&gt; </a:t>
            </a:r>
            <a:r>
              <a:rPr lang="en-US" b="1" baseline="0">
                <a:latin typeface="Segoe UI" charset="0"/>
                <a:ea typeface="Segoe UI" charset="0"/>
                <a:cs typeface="Segoe UI" charset="0"/>
              </a:rPr>
              <a:t>Picture Format &gt; Crop &gt; Aspect Ratio 1:1</a:t>
            </a:r>
            <a:r>
              <a:rPr lang="en-US" baseline="0">
                <a:latin typeface="Segoe UI" charset="0"/>
                <a:ea typeface="Segoe UI" charset="0"/>
                <a:cs typeface="Segoe UI" charset="0"/>
              </a:rPr>
              <a:t> &gt; </a:t>
            </a:r>
            <a:r>
              <a:rPr lang="en-US" b="1" baseline="0">
                <a:latin typeface="Segoe UI" charset="0"/>
                <a:ea typeface="Segoe UI" charset="0"/>
                <a:cs typeface="Segoe UI" charset="0"/>
              </a:rPr>
              <a:t>Crop &gt; Crop to shape (circle) </a:t>
            </a:r>
            <a:r>
              <a:rPr lang="en-US" baseline="0">
                <a:latin typeface="Segoe UI" charset="0"/>
                <a:ea typeface="Segoe UI" charset="0"/>
                <a:cs typeface="Segoe UI" charset="0"/>
              </a:rPr>
              <a:t>&gt; </a:t>
            </a:r>
            <a:r>
              <a:rPr lang="en-US" b="1" baseline="0">
                <a:latin typeface="Segoe UI" charset="0"/>
                <a:ea typeface="Segoe UI" charset="0"/>
                <a:cs typeface="Segoe UI" charset="0"/>
              </a:rPr>
              <a:t>Resize to template</a:t>
            </a:r>
            <a:endParaRPr lang="en-US" b="1">
              <a:latin typeface="Segoe UI" charset="0"/>
              <a:ea typeface="Segoe UI" charset="0"/>
              <a:cs typeface="Segoe UI" charset="0"/>
            </a:endParaRPr>
          </a:p>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a:t>
            </a:fld>
            <a:endParaRPr lang="en-US"/>
          </a:p>
        </p:txBody>
      </p:sp>
    </p:spTree>
    <p:extLst>
      <p:ext uri="{BB962C8B-B14F-4D97-AF65-F5344CB8AC3E}">
        <p14:creationId xmlns:p14="http://schemas.microsoft.com/office/powerpoint/2010/main" val="137533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Slide 7</a:t>
            </a:r>
          </a:p>
        </p:txBody>
      </p:sp>
      <p:sp>
        <p:nvSpPr>
          <p:cNvPr id="4" name="Slide Number Placeholder 3"/>
          <p:cNvSpPr>
            <a:spLocks noGrp="1"/>
          </p:cNvSpPr>
          <p:nvPr>
            <p:ph type="sldNum" sz="quarter" idx="5"/>
          </p:nvPr>
        </p:nvSpPr>
        <p:spPr/>
        <p:txBody>
          <a:bodyPr/>
          <a:lstStyle/>
          <a:p>
            <a:fld id="{9CDF2885-C677-6341-835A-E92F0BF51509}" type="slidenum">
              <a:rPr lang="en-US" smtClean="0"/>
              <a:t>5</a:t>
            </a:fld>
            <a:endParaRPr lang="en-US"/>
          </a:p>
        </p:txBody>
      </p:sp>
    </p:spTree>
    <p:extLst>
      <p:ext uri="{BB962C8B-B14F-4D97-AF65-F5344CB8AC3E}">
        <p14:creationId xmlns:p14="http://schemas.microsoft.com/office/powerpoint/2010/main" val="12147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957DFF-BDF8-4CB5-987A-A7D9356629E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465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Web App</a:t>
            </a:r>
          </a:p>
          <a:p>
            <a:r>
              <a:rPr lang="en-US"/>
              <a:t>- create a simple web app</a:t>
            </a:r>
          </a:p>
          <a:p>
            <a:r>
              <a:rPr lang="en-US"/>
              <a:t>-flash over to our RG</a:t>
            </a:r>
          </a:p>
          <a:p>
            <a:r>
              <a:rPr lang="en-US"/>
              <a:t>-show the start web app </a:t>
            </a:r>
          </a:p>
          <a:p>
            <a:endParaRPr lang="en-US"/>
          </a:p>
          <a:p>
            <a:pPr marL="171450" indent="-171450">
              <a:buFontTx/>
              <a:buChar char="-"/>
            </a:pPr>
            <a:r>
              <a:rPr lang="en-US"/>
              <a:t>Speak to SSL</a:t>
            </a:r>
          </a:p>
          <a:p>
            <a:pPr marL="171450" indent="-171450">
              <a:buFontTx/>
              <a:buChar char="-"/>
            </a:pPr>
            <a:r>
              <a:rPr lang="en-US"/>
              <a:t>Scale out with more instances</a:t>
            </a:r>
          </a:p>
          <a:p>
            <a:pPr marL="171450" indent="-171450">
              <a:buFontTx/>
              <a:buChar char="-"/>
            </a:pPr>
            <a:r>
              <a:rPr lang="en-US"/>
              <a:t>Slots</a:t>
            </a:r>
          </a:p>
          <a:p>
            <a:pPr marL="171450" indent="-171450">
              <a:buFontTx/>
              <a:buChar char="-"/>
            </a:pPr>
            <a:endParaRPr lang="en-US"/>
          </a:p>
          <a:p>
            <a:pPr marL="0" indent="0">
              <a:buFontTx/>
              <a:buNone/>
            </a:pPr>
            <a:r>
              <a:rPr lang="en-US"/>
              <a:t>2) SQL</a:t>
            </a:r>
          </a:p>
          <a:p>
            <a:pPr marL="171450" indent="-171450">
              <a:buFontTx/>
              <a:buChar char="-"/>
            </a:pPr>
            <a:r>
              <a:rPr lang="en-US"/>
              <a:t>Just like SQL server but managed by azure, built from the same source code.. </a:t>
            </a:r>
          </a:p>
          <a:p>
            <a:pPr marL="171450" indent="-171450">
              <a:buFontTx/>
              <a:buChar char="-"/>
            </a:pPr>
            <a:r>
              <a:rPr lang="en-US"/>
              <a:t>Here’s a server and a </a:t>
            </a:r>
            <a:r>
              <a:rPr lang="en-US" err="1"/>
              <a:t>db</a:t>
            </a:r>
            <a:endParaRPr lang="en-US"/>
          </a:p>
          <a:p>
            <a:pPr marL="171450" indent="-171450">
              <a:buFontTx/>
              <a:buChar char="-"/>
            </a:pPr>
            <a:r>
              <a:rPr lang="en-US"/>
              <a:t>Connect .. Using Visual Studio</a:t>
            </a:r>
          </a:p>
          <a:p>
            <a:pPr marL="384432" lvl="1" indent="-171450">
              <a:buFontTx/>
              <a:buChar char="-"/>
            </a:pPr>
            <a:r>
              <a:rPr lang="en-US"/>
              <a:t>Note how firewall blocks external by default, but our tools offer to add your dev machine IP</a:t>
            </a:r>
          </a:p>
          <a:p>
            <a:pPr marL="384432" lvl="1" indent="-171450">
              <a:buFontTx/>
              <a:buChar char="-"/>
            </a:pPr>
            <a:r>
              <a:rPr lang="en-US"/>
              <a:t>Log in</a:t>
            </a:r>
          </a:p>
          <a:p>
            <a:pPr marL="384432" lvl="1" indent="-171450">
              <a:buFontTx/>
              <a:buChar char="-"/>
            </a:pPr>
            <a:r>
              <a:rPr lang="en-US"/>
              <a:t>Expand tables – “look, we have the tools you need to view and edit”</a:t>
            </a:r>
          </a:p>
          <a:p>
            <a:endParaRPr lang="en-US"/>
          </a:p>
        </p:txBody>
      </p:sp>
      <p:sp>
        <p:nvSpPr>
          <p:cNvPr id="4" name="Slide Number Placeholder 3"/>
          <p:cNvSpPr>
            <a:spLocks noGrp="1"/>
          </p:cNvSpPr>
          <p:nvPr>
            <p:ph type="sldNum" sz="quarter" idx="5"/>
          </p:nvPr>
        </p:nvSpPr>
        <p:spPr/>
        <p:txBody>
          <a:bodyPr/>
          <a:lstStyle/>
          <a:p>
            <a:fld id="{9CDF2885-C677-6341-835A-E92F0BF51509}" type="slidenum">
              <a:rPr lang="en-US" smtClean="0"/>
              <a:t>20</a:t>
            </a:fld>
            <a:endParaRPr lang="en-US"/>
          </a:p>
        </p:txBody>
      </p:sp>
    </p:spTree>
    <p:extLst>
      <p:ext uri="{BB962C8B-B14F-4D97-AF65-F5344CB8AC3E}">
        <p14:creationId xmlns:p14="http://schemas.microsoft.com/office/powerpoint/2010/main" val="1015376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next? </a:t>
            </a:r>
          </a:p>
          <a:p>
            <a:r>
              <a:rPr lang="en-US"/>
              <a:t>Modernize applications with .NET Core</a:t>
            </a:r>
          </a:p>
          <a:p>
            <a:endParaRPr lang="en-US"/>
          </a:p>
          <a:p>
            <a:r>
              <a:rPr lang="en-US"/>
              <a:t>Many applications will benefit from modern architecture built on .NET Core – a much faster, modular, cross-platform, open source .NET. Websites can be modernized with ASP.NET Core to bring in better security, compliance, and much better performance than ASP.NET on .NET Framework. .NET Core also provides code patterns for building resilient, high-performance microservices on Linux and Windows.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442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a:solidFill>
                <a:schemeClr val="tx1"/>
              </a:solidFill>
              <a:effectLst/>
              <a:latin typeface="Segoe UI Light" pitchFamily="34" charset="0"/>
              <a:ea typeface="+mn-ea"/>
              <a:cs typeface="+mn-cs"/>
            </a:endParaRPr>
          </a:p>
          <a:p>
            <a:pPr rtl="0" eaLnBrk="1" fontAlgn="t" latinLnBrk="0" hangingPunct="1"/>
            <a:r>
              <a:rPr lang="en-US" sz="1200" b="1" i="0" u="none" strike="noStrike" kern="1200">
                <a:solidFill>
                  <a:schemeClr val="tx1"/>
                </a:solidFill>
                <a:effectLst/>
                <a:latin typeface="Segoe UI Light" pitchFamily="34" charset="0"/>
                <a:ea typeface="+mn-ea"/>
                <a:cs typeface="+mn-cs"/>
              </a:rPr>
              <a:t>Service Sweet</a:t>
            </a:r>
            <a:r>
              <a:rPr lang="en-US" sz="1200" b="1" i="0" u="none" strike="noStrike" kern="1200" baseline="0">
                <a:solidFill>
                  <a:schemeClr val="tx1"/>
                </a:solidFill>
                <a:effectLst/>
                <a:latin typeface="Segoe UI Light" pitchFamily="34" charset="0"/>
                <a:ea typeface="+mn-ea"/>
                <a:cs typeface="+mn-cs"/>
              </a:rPr>
              <a:t> spots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App Service Web</a:t>
            </a:r>
            <a:r>
              <a:rPr lang="en-US" sz="1200" b="0" i="0" u="none" strike="noStrike" kern="1200" baseline="0">
                <a:solidFill>
                  <a:schemeClr val="tx1"/>
                </a:solidFill>
                <a:effectLst/>
                <a:latin typeface="Segoe UI Light" pitchFamily="34" charset="0"/>
                <a:ea typeface="+mn-ea"/>
                <a:cs typeface="+mn-cs"/>
              </a:rPr>
              <a:t> Apps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Deploy scalable</a:t>
            </a:r>
            <a:r>
              <a:rPr lang="en-US" sz="1200" b="0" i="0" u="none" strike="noStrike" kern="1200" baseline="0">
                <a:solidFill>
                  <a:schemeClr val="tx1"/>
                </a:solidFill>
                <a:effectLst/>
                <a:latin typeface="Segoe UI Light" pitchFamily="34" charset="0"/>
                <a:ea typeface="+mn-ea"/>
                <a:cs typeface="+mn-cs"/>
              </a:rPr>
              <a:t> web apps and services (with or without using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Kubernetes </a:t>
            </a:r>
            <a:r>
              <a:rPr lang="en-US" sz="1200" b="0" i="0" u="none" strike="noStrike" kern="1200" baseline="0">
                <a:solidFill>
                  <a:schemeClr val="tx1"/>
                </a:solidFill>
                <a:effectLst/>
                <a:latin typeface="Segoe UI Light" pitchFamily="34" charset="0"/>
                <a:ea typeface="+mn-ea"/>
                <a:cs typeface="+mn-cs"/>
              </a:rPr>
              <a:t>Service (AKS)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a:t>
            </a:r>
            <a:r>
              <a:rPr lang="en-US" sz="1200" b="0" i="0" u="none" strike="noStrike" kern="1200" baseline="0">
                <a:solidFill>
                  <a:schemeClr val="tx1"/>
                </a:solidFill>
                <a:effectLst/>
                <a:latin typeface="Segoe UI Light" pitchFamily="34" charset="0"/>
                <a:ea typeface="+mn-ea"/>
                <a:cs typeface="+mn-cs"/>
              </a:rPr>
              <a:t> Batch</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Schedule</a:t>
            </a:r>
            <a:r>
              <a:rPr lang="en-US" sz="1200" b="0" i="0" u="none" strike="noStrike" kern="1200" baseline="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48689-FFE2-4DCB-B8C9-5C332EC94B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2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As the business world moves into the digital space to meet the next generation of customers, employees and partners, create new efficiencies, and compete globally, organizations can’t view applications the same way as before – they must take them to the next level.</a:t>
            </a:r>
          </a:p>
          <a:p>
            <a:pPr marL="285750" indent="-285750">
              <a:buFont typeface="Arial" panose="020B0604020202020204" pitchFamily="34" charset="0"/>
              <a:buChar char="•"/>
            </a:pPr>
            <a:r>
              <a:rPr lang="en-US"/>
              <a:t>Are your applications ready for this new tomorrow?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9617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79995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65149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73476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0818167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1987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24784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72499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10589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89823229"/>
      </p:ext>
    </p:extLst>
  </p:cSld>
  <p:clrMapOvr>
    <a:masterClrMapping/>
  </p:clrMapOvr>
  <p:transition>
    <p:fade/>
  </p:transition>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60"/>
            <a:ext cx="11655840" cy="899665"/>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6"/>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02"/>
            <a:r>
              <a:rPr lang="en-US"/>
              <a:t>Microsoft Confidential - Internal Only</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6"/>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02"/>
            <a:fld id="{894E8EF0-91FF-4791-8529-F57CE0475C15}" type="slidenum">
              <a:rPr lang="en-US" smtClean="0"/>
              <a:pPr defTabSz="744802"/>
              <a:t>‹#›</a:t>
            </a:fld>
            <a:endParaRPr lang="en-US"/>
          </a:p>
        </p:txBody>
      </p:sp>
    </p:spTree>
    <p:extLst>
      <p:ext uri="{BB962C8B-B14F-4D97-AF65-F5344CB8AC3E}">
        <p14:creationId xmlns:p14="http://schemas.microsoft.com/office/powerpoint/2010/main" val="3252878493"/>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90748374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3539588015"/>
      </p:ext>
    </p:extLst>
  </p:cSld>
  <p:clrMapOvr>
    <a:masterClrMapping/>
  </p:clrMapOvr>
  <p:hf sldNum="0" hdr="0" ftr="0" dt="0"/>
  <p:extLst mod="1">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877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11949241"/>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088602939"/>
      </p:ext>
    </p:extLst>
  </p:cSld>
  <p:clrMapOvr>
    <a:overrideClrMapping bg1="lt1" tx1="dk1" bg2="lt2" tx2="dk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3132203"/>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9770263"/>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070514588"/>
      </p:ext>
    </p:extLst>
  </p:cSld>
  <p:clrMapOvr>
    <a:masterClrMapping/>
  </p:clrMapOvr>
  <p:hf sldNum="0" hdr="0" ftr="0" dt="0"/>
  <p:extLst mod="1">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17630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6339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7853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7318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3881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7573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80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9"/>
            <a:ext cx="11655840" cy="615553"/>
          </a:xfrm>
        </p:spPr>
        <p:txBody>
          <a:bodyPr/>
          <a:lstStyle>
            <a:lvl1pPr>
              <a:defRPr sz="400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3737792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63891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4046119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09926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284451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053521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075478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196767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9456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259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05258"/>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59351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34688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03143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75261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42664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67223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898444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5671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5207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977348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8659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83161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36332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592787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32176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10672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6812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22323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45495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853341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19608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675645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805353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1746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3/1/2019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9962558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542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7715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18084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047648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28219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61427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691577341"/>
      </p:ext>
    </p:extLst>
  </p:cSld>
  <p:clrMapOvr>
    <a:masterClrMapping/>
  </p:clrMapOvr>
  <p:hf sldNum="0" hdr="0" ftr="0" dt="0"/>
  <p:extLst mod="1">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381358868"/>
      </p:ext>
    </p:extLst>
  </p:cSld>
  <p:clrMapOvr>
    <a:masterClrMapping/>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16849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630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18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951509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720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317164823"/>
      </p:ext>
    </p:extLst>
  </p:cSld>
  <p:clrMapOvr>
    <a:masterClrMapping/>
  </p:clrMapOvr>
  <p:extLst mod="1">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77891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63012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4986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568411"/>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712873"/>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412675126"/>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9130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478570"/>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52929"/>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228006"/>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568906074"/>
      </p:ext>
    </p:extLst>
  </p:cSld>
  <p:clrMapOvr>
    <a:masterClrMapping/>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01662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795033"/>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779459"/>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7777186"/>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915148"/>
      </p:ext>
    </p:extLst>
  </p:cSld>
  <p:clrMapOvr>
    <a:masterClrMapping/>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908594222"/>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67489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7570209"/>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78576735"/>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2627224248"/>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1643561715"/>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5896678"/>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19225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7629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452735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65239938"/>
      </p:ext>
    </p:extLst>
  </p:cSld>
  <p:clrMapOvr>
    <a:masterClrMapping/>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88177497"/>
      </p:ext>
    </p:extLst>
  </p:cSld>
  <p:clrMapOvr>
    <a:masterClrMapping/>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50135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67365453"/>
      </p:ext>
    </p:extLst>
  </p:cSld>
  <p:clrMapOvr>
    <a:masterClrMapping/>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66734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517216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8163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339478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23061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243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6865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3579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92657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theme" Target="../theme/theme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41" Type="http://schemas.openxmlformats.org/officeDocument/2006/relationships/slideLayout" Target="../slideLayouts/slideLayout60.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4" Type="http://schemas.openxmlformats.org/officeDocument/2006/relationships/image" Target="../media/image4.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image" Target="../media/image3.png"/><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image" Target="../media/image18.emf"/><Relationship Id="rId5" Type="http://schemas.openxmlformats.org/officeDocument/2006/relationships/theme" Target="../theme/theme3.xml"/><Relationship Id="rId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image" Target="../media/image18.emf"/><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8" Type="http://schemas.openxmlformats.org/officeDocument/2006/relationships/slideLayout" Target="../slideLayouts/slideLayout72.xml"/><Relationship Id="rId51" Type="http://schemas.openxmlformats.org/officeDocument/2006/relationships/theme" Target="../theme/theme4.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1" Type="http://schemas.openxmlformats.org/officeDocument/2006/relationships/slideLayout" Target="../slideLayouts/slideLayout65.xml"/><Relationship Id="rId6"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550264063"/>
      </p:ext>
    </p:extLst>
  </p:cSld>
  <p:clrMap bg1="lt1" tx1="dk1" bg2="lt2" tx2="dk2" accent1="accent1" accent2="accent2" accent3="accent3" accent4="accent4" accent5="accent5" accent6="accent6" hlink="hlink" folHlink="folHlink"/>
  <p:sldLayoutIdLst>
    <p:sldLayoutId id="2147483763" r:id="rId1"/>
    <p:sldLayoutId id="2147483779" r:id="rId2"/>
    <p:sldLayoutId id="2147483780" r:id="rId3"/>
    <p:sldLayoutId id="2147483781" r:id="rId4"/>
    <p:sldLayoutId id="2147483777" r:id="rId5"/>
    <p:sldLayoutId id="2147483778" r:id="rId6"/>
    <p:sldLayoutId id="2147483764" r:id="rId7"/>
    <p:sldLayoutId id="2147483765" r:id="rId8"/>
    <p:sldLayoutId id="2147483767" r:id="rId9"/>
    <p:sldLayoutId id="2147483766" r:id="rId10"/>
    <p:sldLayoutId id="2147483768" r:id="rId11"/>
    <p:sldLayoutId id="2147483769" r:id="rId12"/>
    <p:sldLayoutId id="2147483770" r:id="rId13"/>
    <p:sldLayoutId id="2147483771" r:id="rId14"/>
    <p:sldLayoutId id="2147483774" r:id="rId15"/>
    <p:sldLayoutId id="2147483775" r:id="rId16"/>
    <p:sldLayoutId id="2147483773" r:id="rId17"/>
    <p:sldLayoutId id="2147483776" r:id="rId18"/>
    <p:sldLayoutId id="214748388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08294555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 id="2147483821" r:id="rId39"/>
    <p:sldLayoutId id="2147483822" r:id="rId40"/>
    <p:sldLayoutId id="2147483823" r:id="rId41"/>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449" y="600825"/>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userDrawn="1"/>
        </p:nvPicPr>
        <p:blipFill>
          <a:blip r:embed="rId6"/>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826752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2"/>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2"/>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309876"/>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 id="2147483874" r:id="rId45"/>
    <p:sldLayoutId id="2147483875" r:id="rId46"/>
    <p:sldLayoutId id="2147483876" r:id="rId47"/>
    <p:sldLayoutId id="2147483877" r:id="rId48"/>
    <p:sldLayoutId id="2147483878" r:id="rId49"/>
    <p:sldLayoutId id="2147483879" r:id="rId5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png"/><Relationship Id="rId21" Type="http://schemas.openxmlformats.org/officeDocument/2006/relationships/image" Target="../media/image76.sv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svg"/><Relationship Id="rId2" Type="http://schemas.openxmlformats.org/officeDocument/2006/relationships/notesSlide" Target="../notesSlides/notesSlide6.xml"/><Relationship Id="rId16" Type="http://schemas.openxmlformats.org/officeDocument/2006/relationships/image" Target="../media/image71.jpeg"/><Relationship Id="rId20"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5" Type="http://schemas.openxmlformats.org/officeDocument/2006/relationships/image" Target="../media/image60.png"/><Relationship Id="rId15" Type="http://schemas.openxmlformats.org/officeDocument/2006/relationships/image" Target="../media/image70.jpeg"/><Relationship Id="rId23" Type="http://schemas.openxmlformats.org/officeDocument/2006/relationships/image" Target="../media/image78.svg"/><Relationship Id="rId28" Type="http://schemas.openxmlformats.org/officeDocument/2006/relationships/image" Target="../media/image83.png"/><Relationship Id="rId10" Type="http://schemas.openxmlformats.org/officeDocument/2006/relationships/image" Target="../media/image65.png"/><Relationship Id="rId19" Type="http://schemas.openxmlformats.org/officeDocument/2006/relationships/image" Target="../media/image74.sv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jpeg"/><Relationship Id="rId22" Type="http://schemas.openxmlformats.org/officeDocument/2006/relationships/image" Target="../media/image77.png"/><Relationship Id="rId27" Type="http://schemas.openxmlformats.org/officeDocument/2006/relationships/image" Target="../media/image82.sv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1.png"/><Relationship Id="rId18" Type="http://schemas.openxmlformats.org/officeDocument/2006/relationships/image" Target="../media/image60.png"/><Relationship Id="rId3" Type="http://schemas.openxmlformats.org/officeDocument/2006/relationships/image" Target="../media/image84.png"/><Relationship Id="rId7" Type="http://schemas.openxmlformats.org/officeDocument/2006/relationships/image" Target="../media/image87.svg"/><Relationship Id="rId12" Type="http://schemas.microsoft.com/office/2007/relationships/hdphoto" Target="../media/hdphoto2.wdp"/><Relationship Id="rId17" Type="http://schemas.openxmlformats.org/officeDocument/2006/relationships/image" Target="../media/image95.svg"/><Relationship Id="rId2" Type="http://schemas.openxmlformats.org/officeDocument/2006/relationships/notesSlide" Target="../notesSlides/notesSlide7.xml"/><Relationship Id="rId16" Type="http://schemas.openxmlformats.org/officeDocument/2006/relationships/image" Target="../media/image94.png"/><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67.png"/><Relationship Id="rId15" Type="http://schemas.openxmlformats.org/officeDocument/2006/relationships/image" Target="../media/image93.svg"/><Relationship Id="rId10" Type="http://schemas.microsoft.com/office/2007/relationships/hdphoto" Target="../media/hdphoto1.wdp"/><Relationship Id="rId4" Type="http://schemas.openxmlformats.org/officeDocument/2006/relationships/image" Target="../media/image85.svg"/><Relationship Id="rId9" Type="http://schemas.openxmlformats.org/officeDocument/2006/relationships/image" Target="../media/image89.png"/><Relationship Id="rId14"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paulyuk/modernizewithappservice" TargetMode="External"/><Relationship Id="rId2" Type="http://schemas.openxmlformats.org/officeDocument/2006/relationships/hyperlink" Target="https://aka.ms/migratetothecloud" TargetMode="External"/><Relationship Id="rId1" Type="http://schemas.openxmlformats.org/officeDocument/2006/relationships/slideLayout" Target="../slideLayouts/slideLayout17.xml"/><Relationship Id="rId4" Type="http://schemas.openxmlformats.org/officeDocument/2006/relationships/hyperlink" Target="https://github.com/MikkelHegn/SmartHotel360-internal-booking-app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tags" Target="../tags/tag1.xml"/><Relationship Id="rId1" Type="http://schemas.openxmlformats.org/officeDocument/2006/relationships/themeOverride" Target="../theme/themeOverride1.xml"/><Relationship Id="rId4" Type="http://schemas.openxmlformats.org/officeDocument/2006/relationships/hyperlink" Target="http://www.support.microsoft.com/lifecycl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download.microsoft.com/download/A/5/A/A5AE965A-32E6-410D-AEF1-B9637F371C75/Windows_Server_2008_and_SQL_Server_2008_End_of_Support_Security_Brief.pdf" TargetMode="External"/><Relationship Id="rId3" Type="http://schemas.openxmlformats.org/officeDocument/2006/relationships/image" Target="../media/image98.png"/><Relationship Id="rId7" Type="http://schemas.openxmlformats.org/officeDocument/2006/relationships/hyperlink" Target="http://aka.ms/contoso-migration" TargetMode="External"/><Relationship Id="rId2" Type="http://schemas.openxmlformats.org/officeDocument/2006/relationships/notesSlide" Target="../notesSlides/notesSlide13.xml"/><Relationship Id="rId1" Type="http://schemas.openxmlformats.org/officeDocument/2006/relationships/slideLayout" Target="../slideLayouts/slideLayout67.xml"/><Relationship Id="rId6" Type="http://schemas.openxmlformats.org/officeDocument/2006/relationships/hyperlink" Target="azure.com/migrate" TargetMode="External"/><Relationship Id="rId5" Type="http://schemas.openxmlformats.org/officeDocument/2006/relationships/hyperlink" Target="https://azure.microsoft.com/mediahandler/files/resourcefiles/sample-report-for-migrating-windows-server-workloads/Sample_TCO-Windows_Server_2008_R2_EOS.pdf" TargetMode="External"/><Relationship Id="rId4" Type="http://schemas.openxmlformats.org/officeDocument/2006/relationships/image" Target="../media/image99.sv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10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notesSlide" Target="../notesSlides/notesSlide15.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19.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19.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280CC-4329-5943-810F-558B34AD39E4}"/>
              </a:ext>
            </a:extLst>
          </p:cNvPr>
          <p:cNvSpPr>
            <a:spLocks noGrp="1"/>
          </p:cNvSpPr>
          <p:nvPr>
            <p:ph type="body" sz="quarter" idx="10"/>
          </p:nvPr>
        </p:nvSpPr>
        <p:spPr>
          <a:xfrm>
            <a:off x="464115" y="2977969"/>
            <a:ext cx="4305109" cy="1898831"/>
          </a:xfrm>
        </p:spPr>
        <p:txBody>
          <a:bodyPr vert="horz" lIns="91440" tIns="45720" rIns="91440" bIns="45720" rtlCol="0">
            <a:normAutofit/>
          </a:bodyPr>
          <a:lstStyle/>
          <a:p>
            <a:r>
              <a:rPr lang="en-US" sz="3200"/>
              <a:t>Get started migrating ASP.NET and WCF apps to Azure App Service</a:t>
            </a:r>
          </a:p>
        </p:txBody>
      </p:sp>
      <p:sp>
        <p:nvSpPr>
          <p:cNvPr id="5" name="Text Placeholder 4">
            <a:extLst>
              <a:ext uri="{FF2B5EF4-FFF2-40B4-BE49-F238E27FC236}">
                <a16:creationId xmlns:a16="http://schemas.microsoft.com/office/drawing/2014/main" id="{EEB52BCE-8B0D-DC46-8341-4DFEAEF5545A}"/>
              </a:ext>
            </a:extLst>
          </p:cNvPr>
          <p:cNvSpPr>
            <a:spLocks noGrp="1"/>
          </p:cNvSpPr>
          <p:nvPr>
            <p:ph type="body" sz="quarter" idx="11"/>
          </p:nvPr>
        </p:nvSpPr>
        <p:spPr/>
        <p:txBody>
          <a:bodyPr>
            <a:normAutofit/>
          </a:bodyPr>
          <a:lstStyle/>
          <a:p>
            <a:r>
              <a:rPr lang="en-US"/>
              <a:t>Azure webinar series</a:t>
            </a:r>
          </a:p>
        </p:txBody>
      </p:sp>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428196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Modernize</a:t>
            </a:r>
            <a:r>
              <a:rPr lang="en-US"/>
              <a:t> App – App service</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1" y="1990654"/>
            <a:ext cx="3596640" cy="4166306"/>
          </a:xfrm>
        </p:spPr>
        <p:txBody>
          <a:bodyPr vert="horz" lIns="91440" tIns="45720" rIns="91440" bIns="45720" rtlCol="0">
            <a:normAutofit/>
          </a:bodyPr>
          <a:lstStyle/>
          <a:p>
            <a:pPr marL="285750" indent="-285750">
              <a:lnSpc>
                <a:spcPct val="150000"/>
              </a:lnSpc>
              <a:buChar char="•"/>
            </a:pPr>
            <a:r>
              <a:rPr lang="en-US" sz="1400"/>
              <a:t>Web Apps, API Apps</a:t>
            </a:r>
          </a:p>
          <a:p>
            <a:pPr marL="285750" indent="-285750">
              <a:lnSpc>
                <a:spcPct val="150000"/>
              </a:lnSpc>
              <a:buChar char="•"/>
            </a:pPr>
            <a:r>
              <a:rPr lang="en-US" sz="1400"/>
              <a:t>Fully managed: OS patching, High Availability, Scaling</a:t>
            </a:r>
          </a:p>
          <a:p>
            <a:pPr marL="285750" indent="-285750">
              <a:lnSpc>
                <a:spcPct val="150000"/>
              </a:lnSpc>
              <a:buChar char="•"/>
            </a:pPr>
            <a:r>
              <a:rPr lang="en-US" sz="1400"/>
              <a:t>Diagnostics &amp; monitoring integration</a:t>
            </a:r>
          </a:p>
          <a:p>
            <a:pPr marL="285750" indent="-285750">
              <a:lnSpc>
                <a:spcPct val="150000"/>
              </a:lnSpc>
              <a:buChar char="•"/>
            </a:pPr>
            <a:r>
              <a:rPr lang="en-US" sz="1400"/>
              <a:t>Deployment slots</a:t>
            </a:r>
          </a:p>
          <a:p>
            <a:pPr marL="285750" indent="-285750">
              <a:lnSpc>
                <a:spcPct val="150000"/>
              </a:lnSpc>
              <a:buChar char="•"/>
            </a:pPr>
            <a:r>
              <a:rPr lang="en-US" sz="1400"/>
              <a:t>First class Visual Studio integration</a:t>
            </a:r>
          </a:p>
          <a:p>
            <a:pPr marL="285750" indent="-285750">
              <a:lnSpc>
                <a:spcPct val="150000"/>
              </a:lnSpc>
              <a:buChar char="•"/>
            </a:pPr>
            <a:r>
              <a:rPr lang="en-US" sz="1400"/>
              <a:t>Hybrid networking options</a:t>
            </a:r>
          </a:p>
          <a:p>
            <a:pPr marL="285750" indent="-285750">
              <a:lnSpc>
                <a:spcPct val="150000"/>
              </a:lnSpc>
              <a:buChar char="•"/>
            </a:pPr>
            <a:r>
              <a:rPr lang="en-US" sz="1400"/>
              <a:t>Built-in Azure monitoring</a:t>
            </a:r>
          </a:p>
          <a:p>
            <a:pPr marL="285750" indent="-285750">
              <a:lnSpc>
                <a:spcPct val="150000"/>
              </a:lnSpc>
              <a:buChar char="•"/>
            </a:pPr>
            <a:endParaRPr lang="en-US" sz="1400"/>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543324"/>
            <a:ext cx="3300805" cy="409484"/>
          </a:xfrm>
        </p:spPr>
        <p:txBody>
          <a:bodyPr/>
          <a:lstStyle/>
          <a:p>
            <a:r>
              <a:rPr lang="en-US"/>
              <a:t>Benefits</a:t>
            </a:r>
          </a:p>
        </p:txBody>
      </p:sp>
      <p:sp>
        <p:nvSpPr>
          <p:cNvPr id="7" name="Text Placeholder 2">
            <a:extLst>
              <a:ext uri="{FF2B5EF4-FFF2-40B4-BE49-F238E27FC236}">
                <a16:creationId xmlns:a16="http://schemas.microsoft.com/office/drawing/2014/main" id="{8BFC5A30-F97B-AC42-9DFD-C744E3D24694}"/>
              </a:ext>
            </a:extLst>
          </p:cNvPr>
          <p:cNvSpPr txBox="1">
            <a:spLocks/>
          </p:cNvSpPr>
          <p:nvPr/>
        </p:nvSpPr>
        <p:spPr>
          <a:xfrm>
            <a:off x="4400773" y="1990654"/>
            <a:ext cx="3596640" cy="4166306"/>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Stateless Web app or API</a:t>
            </a:r>
          </a:p>
          <a:p>
            <a:r>
              <a:rPr lang="en-US"/>
              <a:t>Single service apps</a:t>
            </a:r>
          </a:p>
          <a:p>
            <a:r>
              <a:rPr lang="en-US"/>
              <a:t>No system or admin components</a:t>
            </a:r>
          </a:p>
        </p:txBody>
      </p:sp>
      <p:sp>
        <p:nvSpPr>
          <p:cNvPr id="8" name="Text Placeholder 3">
            <a:extLst>
              <a:ext uri="{FF2B5EF4-FFF2-40B4-BE49-F238E27FC236}">
                <a16:creationId xmlns:a16="http://schemas.microsoft.com/office/drawing/2014/main" id="{3118A0C6-F18C-AF4B-AF02-69315C6B124B}"/>
              </a:ext>
            </a:extLst>
          </p:cNvPr>
          <p:cNvSpPr txBox="1">
            <a:spLocks/>
          </p:cNvSpPr>
          <p:nvPr/>
        </p:nvSpPr>
        <p:spPr>
          <a:xfrm>
            <a:off x="4400772"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Eligibility checklist </a:t>
            </a:r>
          </a:p>
        </p:txBody>
      </p:sp>
      <p:sp>
        <p:nvSpPr>
          <p:cNvPr id="9" name="Text Placeholder 2">
            <a:extLst>
              <a:ext uri="{FF2B5EF4-FFF2-40B4-BE49-F238E27FC236}">
                <a16:creationId xmlns:a16="http://schemas.microsoft.com/office/drawing/2014/main" id="{3F778CC2-5214-4B45-A935-11348FB784E3}"/>
              </a:ext>
            </a:extLst>
          </p:cNvPr>
          <p:cNvSpPr txBox="1">
            <a:spLocks/>
          </p:cNvSpPr>
          <p:nvPr/>
        </p:nvSpPr>
        <p:spPr>
          <a:xfrm>
            <a:off x="8229602" y="1990654"/>
            <a:ext cx="3596640" cy="4166306"/>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Filesystem to Azure storage</a:t>
            </a:r>
          </a:p>
          <a:p>
            <a:r>
              <a:rPr lang="en-US"/>
              <a:t>Registry to environment </a:t>
            </a:r>
            <a:r>
              <a:rPr lang="en-US" err="1"/>
              <a:t>vars</a:t>
            </a:r>
            <a:endParaRPr lang="en-US"/>
          </a:p>
          <a:p>
            <a:r>
              <a:rPr lang="en-US"/>
              <a:t>Sign in, </a:t>
            </a:r>
            <a:r>
              <a:rPr lang="en-US" err="1"/>
              <a:t>auth</a:t>
            </a:r>
            <a:r>
              <a:rPr lang="en-US"/>
              <a:t>, AD</a:t>
            </a:r>
          </a:p>
          <a:p>
            <a:r>
              <a:rPr lang="en-US"/>
              <a:t>IIS configurations</a:t>
            </a:r>
          </a:p>
          <a:p>
            <a:r>
              <a:rPr lang="en-US"/>
              <a:t>Multiple IIS services</a:t>
            </a:r>
          </a:p>
        </p:txBody>
      </p:sp>
      <p:sp>
        <p:nvSpPr>
          <p:cNvPr id="10" name="Text Placeholder 3">
            <a:extLst>
              <a:ext uri="{FF2B5EF4-FFF2-40B4-BE49-F238E27FC236}">
                <a16:creationId xmlns:a16="http://schemas.microsoft.com/office/drawing/2014/main" id="{217E22BA-636C-E84C-8F4A-FCC25965C6C6}"/>
              </a:ext>
            </a:extLst>
          </p:cNvPr>
          <p:cNvSpPr txBox="1">
            <a:spLocks/>
          </p:cNvSpPr>
          <p:nvPr/>
        </p:nvSpPr>
        <p:spPr>
          <a:xfrm>
            <a:off x="8229601"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Rework needed</a:t>
            </a:r>
          </a:p>
        </p:txBody>
      </p:sp>
    </p:spTree>
    <p:extLst>
      <p:ext uri="{BB962C8B-B14F-4D97-AF65-F5344CB8AC3E}">
        <p14:creationId xmlns:p14="http://schemas.microsoft.com/office/powerpoint/2010/main" val="119213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796FCE0F-46F2-FF44-9EF3-DD43EC9BD712}"/>
              </a:ext>
            </a:extLst>
          </p:cNvPr>
          <p:cNvGraphicFramePr>
            <a:graphicFrameLocks noGrp="1"/>
          </p:cNvGraphicFramePr>
          <p:nvPr>
            <p:extLst>
              <p:ext uri="{D42A27DB-BD31-4B8C-83A1-F6EECF244321}">
                <p14:modId xmlns:p14="http://schemas.microsoft.com/office/powerpoint/2010/main" val="1960587052"/>
              </p:ext>
            </p:extLst>
          </p:nvPr>
        </p:nvGraphicFramePr>
        <p:xfrm>
          <a:off x="397436" y="1570167"/>
          <a:ext cx="11428803" cy="4079240"/>
        </p:xfrm>
        <a:graphic>
          <a:graphicData uri="http://schemas.openxmlformats.org/drawingml/2006/table">
            <a:tbl>
              <a:tblPr firstRow="1" bandRow="1">
                <a:tableStyleId>{5C22544A-7EE6-4342-B048-85BDC9FD1C3A}</a:tableStyleId>
              </a:tblPr>
              <a:tblGrid>
                <a:gridCol w="11428803">
                  <a:extLst>
                    <a:ext uri="{9D8B030D-6E8A-4147-A177-3AD203B41FA5}">
                      <a16:colId xmlns:a16="http://schemas.microsoft.com/office/drawing/2014/main" val="2420222679"/>
                    </a:ext>
                  </a:extLst>
                </a:gridCol>
              </a:tblGrid>
              <a:tr h="370840">
                <a:tc>
                  <a:txBody>
                    <a:bodyPr/>
                    <a:lstStyle/>
                    <a:p>
                      <a:endParaRPr lang="en-US" sz="1400" b="0" i="0">
                        <a:solidFill>
                          <a:schemeClr val="accent4">
                            <a:lumMod val="75000"/>
                          </a:schemeClr>
                        </a:solidFill>
                        <a:latin typeface="Segoe UI Semilight" panose="020B0402040204020203" pitchFamily="34" charset="0"/>
                        <a:cs typeface="Segoe UI Semilight" panose="020B0402040204020203" pitchFamily="34" charset="0"/>
                      </a:endParaRPr>
                    </a:p>
                  </a:txBody>
                  <a:tcPr marL="685800" anchor="ctr">
                    <a:solidFill>
                      <a:schemeClr val="bg1"/>
                    </a:solidFill>
                  </a:tcPr>
                </a:tc>
                <a:extLst>
                  <a:ext uri="{0D108BD9-81ED-4DB2-BD59-A6C34878D82A}">
                    <a16:rowId xmlns:a16="http://schemas.microsoft.com/office/drawing/2014/main" val="1567079781"/>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Ensure port bindings 80 (Http) or 443 (Https)</a:t>
                      </a:r>
                    </a:p>
                  </a:txBody>
                  <a:tcPr marL="685800" marR="89642" marT="44821" marB="44821" anchor="ctr">
                    <a:solidFill>
                      <a:schemeClr val="bg1">
                        <a:lumMod val="95000"/>
                      </a:schemeClr>
                    </a:solidFill>
                  </a:tcPr>
                </a:tc>
                <a:extLst>
                  <a:ext uri="{0D108BD9-81ED-4DB2-BD59-A6C34878D82A}">
                    <a16:rowId xmlns:a16="http://schemas.microsoft.com/office/drawing/2014/main" val="1522143771"/>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Anonymous &amp; forms authentication supported. Windows </a:t>
                      </a:r>
                      <a:r>
                        <a:rPr lang="en-US" sz="1400" b="0" i="0" err="1">
                          <a:solidFill>
                            <a:schemeClr val="accent4">
                              <a:lumMod val="75000"/>
                            </a:schemeClr>
                          </a:solidFill>
                          <a:latin typeface="Segoe UI Semilight" panose="020B0402040204020203" pitchFamily="34" charset="0"/>
                          <a:cs typeface="Segoe UI Semilight" panose="020B0402040204020203" pitchFamily="34" charset="0"/>
                        </a:rPr>
                        <a:t>auth</a:t>
                      </a:r>
                      <a:r>
                        <a:rPr lang="en-US" sz="1400" b="0" i="0">
                          <a:solidFill>
                            <a:schemeClr val="accent4">
                              <a:lumMod val="75000"/>
                            </a:schemeClr>
                          </a:solidFill>
                          <a:latin typeface="Segoe UI Semilight" panose="020B0402040204020203" pitchFamily="34" charset="0"/>
                          <a:cs typeface="Segoe UI Semilight" panose="020B0402040204020203" pitchFamily="34" charset="0"/>
                        </a:rPr>
                        <a:t> with Azure Active Directory or ADFS &amp; VPN</a:t>
                      </a:r>
                    </a:p>
                  </a:txBody>
                  <a:tcPr marL="685800" marR="89642" marT="44821" marB="44821" anchor="ctr">
                    <a:noFill/>
                  </a:tcPr>
                </a:tc>
                <a:extLst>
                  <a:ext uri="{0D108BD9-81ED-4DB2-BD59-A6C34878D82A}">
                    <a16:rowId xmlns:a16="http://schemas.microsoft.com/office/drawing/2014/main" val="421612560"/>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No GAC (Global Assembly Cache) usage</a:t>
                      </a:r>
                    </a:p>
                  </a:txBody>
                  <a:tcPr marL="685800" marR="89642" marT="44821" marB="44821" anchor="ctr">
                    <a:solidFill>
                      <a:schemeClr val="bg1">
                        <a:lumMod val="95000"/>
                      </a:schemeClr>
                    </a:solidFill>
                  </a:tcPr>
                </a:tc>
                <a:extLst>
                  <a:ext uri="{0D108BD9-81ED-4DB2-BD59-A6C34878D82A}">
                    <a16:rowId xmlns:a16="http://schemas.microsoft.com/office/drawing/2014/main" val="1918132190"/>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Single Application Pool per site</a:t>
                      </a:r>
                    </a:p>
                  </a:txBody>
                  <a:tcPr marL="685800" marR="89642" marT="44821" marB="44821" anchor="ctr">
                    <a:noFill/>
                  </a:tcPr>
                </a:tc>
                <a:extLst>
                  <a:ext uri="{0D108BD9-81ED-4DB2-BD59-A6C34878D82A}">
                    <a16:rowId xmlns:a16="http://schemas.microsoft.com/office/drawing/2014/main" val="4262197053"/>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IIS7+ Schema Compliance</a:t>
                      </a:r>
                    </a:p>
                  </a:txBody>
                  <a:tcPr marL="685800" marR="89642" marT="44821" marB="44821" anchor="ctr">
                    <a:solidFill>
                      <a:schemeClr val="bg1">
                        <a:lumMod val="95000"/>
                      </a:schemeClr>
                    </a:solidFill>
                  </a:tcPr>
                </a:tc>
                <a:extLst>
                  <a:ext uri="{0D108BD9-81ED-4DB2-BD59-A6C34878D82A}">
                    <a16:rowId xmlns:a16="http://schemas.microsoft.com/office/drawing/2014/main" val="1393625467"/>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No COM/COM+ components</a:t>
                      </a:r>
                    </a:p>
                  </a:txBody>
                  <a:tcPr marL="685800" marR="89642" marT="44821" marB="44821" anchor="ctr">
                    <a:noFill/>
                  </a:tcPr>
                </a:tc>
                <a:extLst>
                  <a:ext uri="{0D108BD9-81ED-4DB2-BD59-A6C34878D82A}">
                    <a16:rowId xmlns:a16="http://schemas.microsoft.com/office/drawing/2014/main" val="187875567"/>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No reference to physical directories. Use blob storage to mimic file access.</a:t>
                      </a:r>
                    </a:p>
                  </a:txBody>
                  <a:tcPr marL="685800" marR="89642" marT="44821" marB="44821" anchor="ctr">
                    <a:solidFill>
                      <a:schemeClr val="bg1">
                        <a:lumMod val="95000"/>
                      </a:schemeClr>
                    </a:solidFill>
                  </a:tcPr>
                </a:tc>
                <a:extLst>
                  <a:ext uri="{0D108BD9-81ED-4DB2-BD59-A6C34878D82A}">
                    <a16:rowId xmlns:a16="http://schemas.microsoft.com/office/drawing/2014/main" val="2490930842"/>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Verify access to on-premises resources as they may need to be migrated/changed</a:t>
                      </a:r>
                    </a:p>
                  </a:txBody>
                  <a:tcPr marL="685800" marR="89642" marT="44821" marB="44821" anchor="ctr">
                    <a:noFill/>
                  </a:tcPr>
                </a:tc>
                <a:extLst>
                  <a:ext uri="{0D108BD9-81ED-4DB2-BD59-A6C34878D82A}">
                    <a16:rowId xmlns:a16="http://schemas.microsoft.com/office/drawing/2014/main" val="1264458958"/>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SQL Server, Oracle, MySQL databases</a:t>
                      </a:r>
                    </a:p>
                  </a:txBody>
                  <a:tcPr marL="685800" marR="89642" marT="44821" marB="44821" anchor="ctr">
                    <a:solidFill>
                      <a:schemeClr val="bg1">
                        <a:lumMod val="95000"/>
                      </a:schemeClr>
                    </a:solidFill>
                  </a:tcPr>
                </a:tc>
                <a:extLst>
                  <a:ext uri="{0D108BD9-81ED-4DB2-BD59-A6C34878D82A}">
                    <a16:rowId xmlns:a16="http://schemas.microsoft.com/office/drawing/2014/main" val="1954619448"/>
                  </a:ext>
                </a:extLst>
              </a:tr>
              <a:tr h="370840">
                <a:tc>
                  <a:txBody>
                    <a:bodyPr/>
                    <a:lstStyle/>
                    <a:p>
                      <a:r>
                        <a:rPr lang="en-US" sz="1400" b="0" i="0">
                          <a:solidFill>
                            <a:schemeClr val="accent4">
                              <a:lumMod val="75000"/>
                            </a:schemeClr>
                          </a:solidFill>
                          <a:latin typeface="Segoe UI Semilight" panose="020B0402040204020203" pitchFamily="34" charset="0"/>
                          <a:cs typeface="Segoe UI Semilight" panose="020B0402040204020203" pitchFamily="34" charset="0"/>
                        </a:rPr>
                        <a:t>ISAPI Filters DLL(s) need to be deployed locally and registered via </a:t>
                      </a:r>
                      <a:r>
                        <a:rPr lang="en-US" sz="1400" b="0" i="0" err="1">
                          <a:solidFill>
                            <a:schemeClr val="accent4">
                              <a:lumMod val="75000"/>
                            </a:schemeClr>
                          </a:solidFill>
                          <a:latin typeface="Segoe UI Semilight" panose="020B0402040204020203" pitchFamily="34" charset="0"/>
                          <a:cs typeface="Segoe UI Semilight" panose="020B0402040204020203" pitchFamily="34" charset="0"/>
                        </a:rPr>
                        <a:t>web.config</a:t>
                      </a:r>
                      <a:endParaRPr lang="en-US" sz="1400" b="0" i="0">
                        <a:solidFill>
                          <a:schemeClr val="accent4">
                            <a:lumMod val="75000"/>
                          </a:schemeClr>
                        </a:solidFill>
                        <a:latin typeface="Segoe UI Semilight" panose="020B0402040204020203" pitchFamily="34" charset="0"/>
                        <a:cs typeface="Segoe UI Semilight" panose="020B0402040204020203" pitchFamily="34" charset="0"/>
                      </a:endParaRPr>
                    </a:p>
                  </a:txBody>
                  <a:tcPr marL="685800" marR="89642" marT="44821" marB="44821" anchor="ctr">
                    <a:noFill/>
                  </a:tcPr>
                </a:tc>
                <a:extLst>
                  <a:ext uri="{0D108BD9-81ED-4DB2-BD59-A6C34878D82A}">
                    <a16:rowId xmlns:a16="http://schemas.microsoft.com/office/drawing/2014/main" val="3261519108"/>
                  </a:ext>
                </a:extLst>
              </a:tr>
            </a:tbl>
          </a:graphicData>
        </a:graphic>
      </p:graphicFrame>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sz="3600">
                <a:solidFill>
                  <a:schemeClr val="accent1"/>
                </a:solidFill>
              </a:rPr>
              <a:t>Compatibility</a:t>
            </a:r>
            <a:r>
              <a:rPr lang="en-US" sz="3600"/>
              <a:t> checklist – Can my .NET app move?</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364030"/>
            <a:ext cx="3300805" cy="409484"/>
          </a:xfrm>
        </p:spPr>
        <p:txBody>
          <a:bodyPr/>
          <a:lstStyle/>
          <a:p>
            <a:r>
              <a:rPr lang="en-US"/>
              <a:t>Checklist</a:t>
            </a:r>
          </a:p>
        </p:txBody>
      </p:sp>
      <p:sp>
        <p:nvSpPr>
          <p:cNvPr id="9" name="Text Placeholder 2">
            <a:extLst>
              <a:ext uri="{FF2B5EF4-FFF2-40B4-BE49-F238E27FC236}">
                <a16:creationId xmlns:a16="http://schemas.microsoft.com/office/drawing/2014/main" id="{3F778CC2-5214-4B45-A935-11348FB784E3}"/>
              </a:ext>
            </a:extLst>
          </p:cNvPr>
          <p:cNvSpPr txBox="1">
            <a:spLocks/>
          </p:cNvSpPr>
          <p:nvPr/>
        </p:nvSpPr>
        <p:spPr>
          <a:xfrm>
            <a:off x="397436" y="6448698"/>
            <a:ext cx="5770282" cy="332858"/>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1000">
                <a:solidFill>
                  <a:schemeClr val="accent3">
                    <a:lumMod val="50000"/>
                  </a:schemeClr>
                </a:solidFill>
              </a:rPr>
              <a:t>Follow this checklist to determine if the app needs some refactoring</a:t>
            </a:r>
          </a:p>
        </p:txBody>
      </p:sp>
      <p:pic>
        <p:nvPicPr>
          <p:cNvPr id="12" name="Picture 2" descr="Image result for blue check">
            <a:extLst>
              <a:ext uri="{FF2B5EF4-FFF2-40B4-BE49-F238E27FC236}">
                <a16:creationId xmlns:a16="http://schemas.microsoft.com/office/drawing/2014/main" id="{AB0DEC66-6207-8745-972F-9059826B5B98}"/>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2048723"/>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blue check">
            <a:extLst>
              <a:ext uri="{FF2B5EF4-FFF2-40B4-BE49-F238E27FC236}">
                <a16:creationId xmlns:a16="http://schemas.microsoft.com/office/drawing/2014/main" id="{CAA979C1-292E-6342-84C2-2973CF106D60}"/>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2419264"/>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lue check">
            <a:extLst>
              <a:ext uri="{FF2B5EF4-FFF2-40B4-BE49-F238E27FC236}">
                <a16:creationId xmlns:a16="http://schemas.microsoft.com/office/drawing/2014/main" id="{FA2FBCCD-81C5-534B-B1E3-5041030AE16C}"/>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2789805"/>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blue check">
            <a:extLst>
              <a:ext uri="{FF2B5EF4-FFF2-40B4-BE49-F238E27FC236}">
                <a16:creationId xmlns:a16="http://schemas.microsoft.com/office/drawing/2014/main" id="{F1F6F92F-494D-254E-8E7D-FAC03D19ACCD}"/>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3160346"/>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blue check">
            <a:extLst>
              <a:ext uri="{FF2B5EF4-FFF2-40B4-BE49-F238E27FC236}">
                <a16:creationId xmlns:a16="http://schemas.microsoft.com/office/drawing/2014/main" id="{FA28153E-6D39-7A45-8639-82D2F8521448}"/>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3530887"/>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blue check">
            <a:extLst>
              <a:ext uri="{FF2B5EF4-FFF2-40B4-BE49-F238E27FC236}">
                <a16:creationId xmlns:a16="http://schemas.microsoft.com/office/drawing/2014/main" id="{B768CC0D-69D9-3740-90FF-9D99E534A037}"/>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3901428"/>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blue check">
            <a:extLst>
              <a:ext uri="{FF2B5EF4-FFF2-40B4-BE49-F238E27FC236}">
                <a16:creationId xmlns:a16="http://schemas.microsoft.com/office/drawing/2014/main" id="{3EB54CFA-187D-C343-9AE7-994B47570F85}"/>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4271969"/>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blue check">
            <a:extLst>
              <a:ext uri="{FF2B5EF4-FFF2-40B4-BE49-F238E27FC236}">
                <a16:creationId xmlns:a16="http://schemas.microsoft.com/office/drawing/2014/main" id="{9112D879-3264-D547-B246-275EF503D8EA}"/>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4642510"/>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blue check">
            <a:extLst>
              <a:ext uri="{FF2B5EF4-FFF2-40B4-BE49-F238E27FC236}">
                <a16:creationId xmlns:a16="http://schemas.microsoft.com/office/drawing/2014/main" id="{8D88B19E-7171-C649-B6E1-7CB89EE350DD}"/>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5013051"/>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blue check">
            <a:extLst>
              <a:ext uri="{FF2B5EF4-FFF2-40B4-BE49-F238E27FC236}">
                <a16:creationId xmlns:a16="http://schemas.microsoft.com/office/drawing/2014/main" id="{2EA5AE95-3DBC-DB45-B1E0-C624CA1328A5}"/>
              </a:ext>
            </a:extLst>
          </p:cNvPr>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163" y="5383593"/>
            <a:ext cx="161356" cy="16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0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Modernize</a:t>
            </a:r>
            <a:r>
              <a:rPr lang="en-US"/>
              <a:t> App – Azure SQL</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1" y="1990654"/>
            <a:ext cx="3596640" cy="4166306"/>
          </a:xfrm>
        </p:spPr>
        <p:txBody>
          <a:bodyPr vert="horz" lIns="91440" tIns="45720" rIns="91440" bIns="45720" rtlCol="0">
            <a:normAutofit/>
          </a:bodyPr>
          <a:lstStyle/>
          <a:p>
            <a:pPr marL="285750" indent="-285750">
              <a:lnSpc>
                <a:spcPct val="150000"/>
              </a:lnSpc>
              <a:buChar char="•"/>
            </a:pPr>
            <a:r>
              <a:rPr lang="en-US" sz="1400"/>
              <a:t>Fully managed: OS patching, High Availability, Scaling</a:t>
            </a:r>
          </a:p>
          <a:p>
            <a:pPr marL="285750" indent="-285750">
              <a:lnSpc>
                <a:spcPct val="150000"/>
              </a:lnSpc>
              <a:buChar char="•"/>
            </a:pPr>
            <a:r>
              <a:rPr lang="en-US" sz="1400"/>
              <a:t>Geo replication</a:t>
            </a:r>
          </a:p>
          <a:p>
            <a:pPr marL="285750" indent="-285750">
              <a:lnSpc>
                <a:spcPct val="150000"/>
              </a:lnSpc>
              <a:buChar char="•"/>
            </a:pPr>
            <a:r>
              <a:rPr lang="en-US" sz="1400"/>
              <a:t>First class tooling</a:t>
            </a:r>
          </a:p>
          <a:p>
            <a:pPr marL="285750" indent="-285750">
              <a:lnSpc>
                <a:spcPct val="150000"/>
              </a:lnSpc>
              <a:buChar char="•"/>
            </a:pPr>
            <a:r>
              <a:rPr lang="en-US" sz="1400"/>
              <a:t>Compatibility with SQL Server</a:t>
            </a:r>
          </a:p>
          <a:p>
            <a:pPr marL="285750" indent="-285750">
              <a:lnSpc>
                <a:spcPct val="150000"/>
              </a:lnSpc>
              <a:buChar char="•"/>
            </a:pPr>
            <a:r>
              <a:rPr lang="en-US" sz="1400"/>
              <a:t>SQL Migration service</a:t>
            </a:r>
          </a:p>
          <a:p>
            <a:pPr marL="285750" indent="-285750">
              <a:lnSpc>
                <a:spcPct val="150000"/>
              </a:lnSpc>
              <a:buChar char="•"/>
            </a:pPr>
            <a:r>
              <a:rPr lang="en-US" sz="1400"/>
              <a:t>Built-in Azure monitoring</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543324"/>
            <a:ext cx="3300805" cy="409484"/>
          </a:xfrm>
        </p:spPr>
        <p:txBody>
          <a:bodyPr/>
          <a:lstStyle/>
          <a:p>
            <a:r>
              <a:rPr lang="en-US"/>
              <a:t>Benefits</a:t>
            </a:r>
          </a:p>
        </p:txBody>
      </p:sp>
      <p:sp>
        <p:nvSpPr>
          <p:cNvPr id="7" name="Text Placeholder 2">
            <a:extLst>
              <a:ext uri="{FF2B5EF4-FFF2-40B4-BE49-F238E27FC236}">
                <a16:creationId xmlns:a16="http://schemas.microsoft.com/office/drawing/2014/main" id="{8BFC5A30-F97B-AC42-9DFD-C744E3D24694}"/>
              </a:ext>
            </a:extLst>
          </p:cNvPr>
          <p:cNvSpPr txBox="1">
            <a:spLocks/>
          </p:cNvSpPr>
          <p:nvPr/>
        </p:nvSpPr>
        <p:spPr>
          <a:xfrm>
            <a:off x="4928797" y="1990654"/>
            <a:ext cx="3596640" cy="4166306"/>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No SQL CLR</a:t>
            </a:r>
          </a:p>
          <a:p>
            <a:r>
              <a:rPr lang="en-US"/>
              <a:t>*No changes to model or master database</a:t>
            </a:r>
          </a:p>
          <a:p>
            <a:endParaRPr lang="en-US" sz="1200"/>
          </a:p>
          <a:p>
            <a:r>
              <a:rPr lang="en-US">
                <a:solidFill>
                  <a:schemeClr val="accent1"/>
                </a:solidFill>
              </a:rPr>
              <a:t>* Use SQL Managed instance in these cases</a:t>
            </a:r>
          </a:p>
        </p:txBody>
      </p:sp>
      <p:sp>
        <p:nvSpPr>
          <p:cNvPr id="8" name="Text Placeholder 3">
            <a:extLst>
              <a:ext uri="{FF2B5EF4-FFF2-40B4-BE49-F238E27FC236}">
                <a16:creationId xmlns:a16="http://schemas.microsoft.com/office/drawing/2014/main" id="{3118A0C6-F18C-AF4B-AF02-69315C6B124B}"/>
              </a:ext>
            </a:extLst>
          </p:cNvPr>
          <p:cNvSpPr txBox="1">
            <a:spLocks/>
          </p:cNvSpPr>
          <p:nvPr/>
        </p:nvSpPr>
        <p:spPr>
          <a:xfrm>
            <a:off x="4928796"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Eligibility checklist </a:t>
            </a:r>
          </a:p>
        </p:txBody>
      </p:sp>
    </p:spTree>
    <p:extLst>
      <p:ext uri="{BB962C8B-B14F-4D97-AF65-F5344CB8AC3E}">
        <p14:creationId xmlns:p14="http://schemas.microsoft.com/office/powerpoint/2010/main" val="136671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F00AFB2-0536-CE46-87C4-864ED05C1C11}"/>
              </a:ext>
            </a:extLst>
          </p:cNvPr>
          <p:cNvSpPr/>
          <p:nvPr/>
        </p:nvSpPr>
        <p:spPr bwMode="auto">
          <a:xfrm>
            <a:off x="508000" y="1092200"/>
            <a:ext cx="11176000" cy="5263776"/>
          </a:xfrm>
          <a:prstGeom prst="rect">
            <a:avLst/>
          </a:prstGeom>
          <a:solidFill>
            <a:schemeClr val="bg1"/>
          </a:solidFill>
          <a:ln w="28575" algn="ctr">
            <a:noFill/>
            <a:miter lim="800000"/>
            <a:headEnd/>
            <a:tailEnd/>
          </a:ln>
          <a:effectLst>
            <a:outerShdw blurRad="63500" algn="ctr" rotWithShape="0">
              <a:prstClr val="black">
                <a:alpha val="40000"/>
              </a:prstClr>
            </a:outerShdw>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My Datacenter</a:t>
            </a:r>
          </a:p>
        </p:txBody>
      </p:sp>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0" y="409302"/>
            <a:ext cx="11390811" cy="479103"/>
          </a:xfrm>
        </p:spPr>
        <p:txBody>
          <a:bodyPr/>
          <a:lstStyle/>
          <a:p>
            <a:r>
              <a:rPr lang="en-US" sz="2800">
                <a:solidFill>
                  <a:schemeClr val="accent1"/>
                </a:solidFill>
              </a:rPr>
              <a:t>SmartHotel360</a:t>
            </a:r>
            <a:r>
              <a:rPr lang="en-US" sz="2800"/>
              <a:t> application – Before </a:t>
            </a:r>
          </a:p>
        </p:txBody>
      </p:sp>
      <p:grpSp>
        <p:nvGrpSpPr>
          <p:cNvPr id="11" name="Group 10">
            <a:extLst>
              <a:ext uri="{FF2B5EF4-FFF2-40B4-BE49-F238E27FC236}">
                <a16:creationId xmlns:a16="http://schemas.microsoft.com/office/drawing/2014/main" id="{B8AF4E3E-3718-4345-9467-7D4ACD0F2E2E}"/>
              </a:ext>
            </a:extLst>
          </p:cNvPr>
          <p:cNvGrpSpPr/>
          <p:nvPr/>
        </p:nvGrpSpPr>
        <p:grpSpPr>
          <a:xfrm>
            <a:off x="3454400" y="1600200"/>
            <a:ext cx="1828800" cy="3860800"/>
            <a:chOff x="2514600" y="1885950"/>
            <a:chExt cx="1371600" cy="2895600"/>
          </a:xfrm>
        </p:grpSpPr>
        <p:sp>
          <p:nvSpPr>
            <p:cNvPr id="12" name="Rectangle 11">
              <a:extLst>
                <a:ext uri="{FF2B5EF4-FFF2-40B4-BE49-F238E27FC236}">
                  <a16:creationId xmlns:a16="http://schemas.microsoft.com/office/drawing/2014/main" id="{42DD70C1-81C0-CF48-9ED7-1C42B82BD39B}"/>
                </a:ext>
              </a:extLst>
            </p:cNvPr>
            <p:cNvSpPr/>
            <p:nvPr/>
          </p:nvSpPr>
          <p:spPr bwMode="auto">
            <a:xfrm>
              <a:off x="2667000" y="2037458"/>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WCF</a:t>
              </a:r>
            </a:p>
          </p:txBody>
        </p:sp>
        <p:sp>
          <p:nvSpPr>
            <p:cNvPr id="13" name="Rectangle 12">
              <a:extLst>
                <a:ext uri="{FF2B5EF4-FFF2-40B4-BE49-F238E27FC236}">
                  <a16:creationId xmlns:a16="http://schemas.microsoft.com/office/drawing/2014/main" id="{AFCDDFBA-3AD8-0E4A-A51A-49680AB58F9A}"/>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Web Forms</a:t>
              </a:r>
            </a:p>
          </p:txBody>
        </p:sp>
        <p:sp>
          <p:nvSpPr>
            <p:cNvPr id="14" name="Rectangle 13">
              <a:extLst>
                <a:ext uri="{FF2B5EF4-FFF2-40B4-BE49-F238E27FC236}">
                  <a16:creationId xmlns:a16="http://schemas.microsoft.com/office/drawing/2014/main" id="{DB5AADA6-1521-6A48-B591-6AC41362CAA7}"/>
                </a:ext>
              </a:extLst>
            </p:cNvPr>
            <p:cNvSpPr/>
            <p:nvPr/>
          </p:nvSpPr>
          <p:spPr bwMode="auto">
            <a:xfrm>
              <a:off x="2667000" y="3563242"/>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IIS</a:t>
              </a:r>
            </a:p>
          </p:txBody>
        </p:sp>
        <p:sp>
          <p:nvSpPr>
            <p:cNvPr id="15" name="Rectangle 14">
              <a:extLst>
                <a:ext uri="{FF2B5EF4-FFF2-40B4-BE49-F238E27FC236}">
                  <a16:creationId xmlns:a16="http://schemas.microsoft.com/office/drawing/2014/main" id="{DDC2ABED-B176-084C-A995-F3209D4DB94C}"/>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VM</a:t>
              </a:r>
            </a:p>
          </p:txBody>
        </p:sp>
      </p:grpSp>
      <p:grpSp>
        <p:nvGrpSpPr>
          <p:cNvPr id="16" name="Group 15">
            <a:extLst>
              <a:ext uri="{FF2B5EF4-FFF2-40B4-BE49-F238E27FC236}">
                <a16:creationId xmlns:a16="http://schemas.microsoft.com/office/drawing/2014/main" id="{5FF02689-C4F7-0B40-BB64-6D90C6B27F44}"/>
              </a:ext>
            </a:extLst>
          </p:cNvPr>
          <p:cNvGrpSpPr/>
          <p:nvPr/>
        </p:nvGrpSpPr>
        <p:grpSpPr>
          <a:xfrm>
            <a:off x="6908803" y="1600200"/>
            <a:ext cx="1828800" cy="3860800"/>
            <a:chOff x="2514600" y="1885950"/>
            <a:chExt cx="1371600" cy="2895600"/>
          </a:xfrm>
        </p:grpSpPr>
        <p:sp>
          <p:nvSpPr>
            <p:cNvPr id="17" name="Rectangle 16">
              <a:extLst>
                <a:ext uri="{FF2B5EF4-FFF2-40B4-BE49-F238E27FC236}">
                  <a16:creationId xmlns:a16="http://schemas.microsoft.com/office/drawing/2014/main" id="{5FBDA7EE-9813-AC45-A2C6-98D05F15BD20}"/>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DB</a:t>
              </a:r>
            </a:p>
          </p:txBody>
        </p:sp>
        <p:sp>
          <p:nvSpPr>
            <p:cNvPr id="18" name="Rectangle 17">
              <a:extLst>
                <a:ext uri="{FF2B5EF4-FFF2-40B4-BE49-F238E27FC236}">
                  <a16:creationId xmlns:a16="http://schemas.microsoft.com/office/drawing/2014/main" id="{6F354BC8-3638-7A49-9FE1-5C2408D89A04}"/>
                </a:ext>
              </a:extLst>
            </p:cNvPr>
            <p:cNvSpPr/>
            <p:nvPr/>
          </p:nvSpPr>
          <p:spPr bwMode="auto">
            <a:xfrm>
              <a:off x="2667000" y="3563242"/>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SQL</a:t>
              </a:r>
            </a:p>
          </p:txBody>
        </p:sp>
        <p:sp>
          <p:nvSpPr>
            <p:cNvPr id="19" name="Rectangle 18">
              <a:extLst>
                <a:ext uri="{FF2B5EF4-FFF2-40B4-BE49-F238E27FC236}">
                  <a16:creationId xmlns:a16="http://schemas.microsoft.com/office/drawing/2014/main" id="{FB8A6E3F-BD23-F048-918F-701928F98431}"/>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VM</a:t>
              </a:r>
            </a:p>
          </p:txBody>
        </p:sp>
      </p:grpSp>
      <p:grpSp>
        <p:nvGrpSpPr>
          <p:cNvPr id="20" name="Group 19">
            <a:extLst>
              <a:ext uri="{FF2B5EF4-FFF2-40B4-BE49-F238E27FC236}">
                <a16:creationId xmlns:a16="http://schemas.microsoft.com/office/drawing/2014/main" id="{4DAB543C-FE68-EB41-8C7E-C02942D92083}"/>
              </a:ext>
            </a:extLst>
          </p:cNvPr>
          <p:cNvGrpSpPr/>
          <p:nvPr/>
        </p:nvGrpSpPr>
        <p:grpSpPr>
          <a:xfrm>
            <a:off x="3454400" y="1600200"/>
            <a:ext cx="1828800" cy="3860800"/>
            <a:chOff x="2514600" y="1885950"/>
            <a:chExt cx="1371600" cy="2895600"/>
          </a:xfrm>
        </p:grpSpPr>
        <p:sp>
          <p:nvSpPr>
            <p:cNvPr id="21" name="Rectangle 20">
              <a:extLst>
                <a:ext uri="{FF2B5EF4-FFF2-40B4-BE49-F238E27FC236}">
                  <a16:creationId xmlns:a16="http://schemas.microsoft.com/office/drawing/2014/main" id="{749E8DD8-9B8A-4043-BF63-49D2485BE48B}"/>
                </a:ext>
              </a:extLst>
            </p:cNvPr>
            <p:cNvSpPr/>
            <p:nvPr/>
          </p:nvSpPr>
          <p:spPr bwMode="auto">
            <a:xfrm>
              <a:off x="2667000" y="2037458"/>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WCF</a:t>
              </a:r>
            </a:p>
          </p:txBody>
        </p:sp>
        <p:sp>
          <p:nvSpPr>
            <p:cNvPr id="22" name="Rectangle 21">
              <a:extLst>
                <a:ext uri="{FF2B5EF4-FFF2-40B4-BE49-F238E27FC236}">
                  <a16:creationId xmlns:a16="http://schemas.microsoft.com/office/drawing/2014/main" id="{835CC09E-D386-4048-AC65-AD3DAC5337D1}"/>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Web Forms</a:t>
              </a:r>
            </a:p>
          </p:txBody>
        </p:sp>
        <p:sp>
          <p:nvSpPr>
            <p:cNvPr id="23" name="Rectangle 22">
              <a:extLst>
                <a:ext uri="{FF2B5EF4-FFF2-40B4-BE49-F238E27FC236}">
                  <a16:creationId xmlns:a16="http://schemas.microsoft.com/office/drawing/2014/main" id="{3513F1AA-4D50-744E-B40D-21B5DD68293F}"/>
                </a:ext>
              </a:extLst>
            </p:cNvPr>
            <p:cNvSpPr/>
            <p:nvPr/>
          </p:nvSpPr>
          <p:spPr bwMode="auto">
            <a:xfrm>
              <a:off x="2667000" y="3563242"/>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IIS</a:t>
              </a:r>
            </a:p>
          </p:txBody>
        </p:sp>
        <p:sp>
          <p:nvSpPr>
            <p:cNvPr id="24" name="Rectangle 23">
              <a:extLst>
                <a:ext uri="{FF2B5EF4-FFF2-40B4-BE49-F238E27FC236}">
                  <a16:creationId xmlns:a16="http://schemas.microsoft.com/office/drawing/2014/main" id="{AC039E30-677B-8B4D-8FC0-12BE592B325C}"/>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VM</a:t>
              </a:r>
            </a:p>
          </p:txBody>
        </p:sp>
      </p:grpSp>
      <p:grpSp>
        <p:nvGrpSpPr>
          <p:cNvPr id="25" name="Group 24">
            <a:extLst>
              <a:ext uri="{FF2B5EF4-FFF2-40B4-BE49-F238E27FC236}">
                <a16:creationId xmlns:a16="http://schemas.microsoft.com/office/drawing/2014/main" id="{6085E95D-A400-0242-BC33-45ECA6D5CF77}"/>
              </a:ext>
            </a:extLst>
          </p:cNvPr>
          <p:cNvGrpSpPr/>
          <p:nvPr/>
        </p:nvGrpSpPr>
        <p:grpSpPr>
          <a:xfrm>
            <a:off x="6908803" y="1600200"/>
            <a:ext cx="1828800" cy="3860800"/>
            <a:chOff x="2514600" y="1885950"/>
            <a:chExt cx="1371600" cy="2895600"/>
          </a:xfrm>
        </p:grpSpPr>
        <p:sp>
          <p:nvSpPr>
            <p:cNvPr id="26" name="Rectangle 25">
              <a:extLst>
                <a:ext uri="{FF2B5EF4-FFF2-40B4-BE49-F238E27FC236}">
                  <a16:creationId xmlns:a16="http://schemas.microsoft.com/office/drawing/2014/main" id="{01764F20-2126-C547-AF45-29CAF2F840D5}"/>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DB</a:t>
              </a:r>
            </a:p>
          </p:txBody>
        </p:sp>
        <p:sp>
          <p:nvSpPr>
            <p:cNvPr id="27" name="Rectangle 26">
              <a:extLst>
                <a:ext uri="{FF2B5EF4-FFF2-40B4-BE49-F238E27FC236}">
                  <a16:creationId xmlns:a16="http://schemas.microsoft.com/office/drawing/2014/main" id="{A3EC91B2-CE53-E549-BE86-8C9D71826707}"/>
                </a:ext>
              </a:extLst>
            </p:cNvPr>
            <p:cNvSpPr/>
            <p:nvPr/>
          </p:nvSpPr>
          <p:spPr bwMode="auto">
            <a:xfrm>
              <a:off x="2667000" y="3563242"/>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SQL</a:t>
              </a:r>
            </a:p>
          </p:txBody>
        </p:sp>
        <p:sp>
          <p:nvSpPr>
            <p:cNvPr id="28" name="Rectangle 27">
              <a:extLst>
                <a:ext uri="{FF2B5EF4-FFF2-40B4-BE49-F238E27FC236}">
                  <a16:creationId xmlns:a16="http://schemas.microsoft.com/office/drawing/2014/main" id="{E4CE7368-D50F-5641-BBD2-AA47F8F7CDB7}"/>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VM</a:t>
              </a:r>
            </a:p>
          </p:txBody>
        </p:sp>
      </p:grpSp>
      <p:sp>
        <p:nvSpPr>
          <p:cNvPr id="30" name="Rectangle 29">
            <a:extLst>
              <a:ext uri="{FF2B5EF4-FFF2-40B4-BE49-F238E27FC236}">
                <a16:creationId xmlns:a16="http://schemas.microsoft.com/office/drawing/2014/main" id="{4E3074D6-C351-7846-8DE5-B18E57BBBDEA}"/>
              </a:ext>
            </a:extLst>
          </p:cNvPr>
          <p:cNvSpPr/>
          <p:nvPr/>
        </p:nvSpPr>
        <p:spPr bwMode="auto">
          <a:xfrm>
            <a:off x="1117600" y="1397000"/>
            <a:ext cx="9956800" cy="4497575"/>
          </a:xfrm>
          <a:prstGeom prst="rect">
            <a:avLst/>
          </a:prstGeom>
          <a:noFill/>
          <a:ln w="9525" algn="ctr">
            <a:solidFill>
              <a:schemeClr val="accent4">
                <a:lumMod val="60000"/>
                <a:lumOff val="40000"/>
              </a:schemeClr>
            </a:solidFill>
            <a:prstDash val="dash"/>
            <a:miter lim="800000"/>
            <a:headEnd/>
            <a:tailEnd/>
          </a:ln>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Physical Infrastructure</a:t>
            </a:r>
          </a:p>
        </p:txBody>
      </p:sp>
    </p:spTree>
    <p:extLst>
      <p:ext uri="{BB962C8B-B14F-4D97-AF65-F5344CB8AC3E}">
        <p14:creationId xmlns:p14="http://schemas.microsoft.com/office/powerpoint/2010/main" val="113322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81481E-6 L -0.16666 -4.81481E-6 " pathEditMode="relative" rAng="0" ptsTypes="AA">
                                      <p:cBhvr>
                                        <p:cTn id="6" dur="2000" fill="hold"/>
                                        <p:tgtEl>
                                          <p:spTgt spid="20"/>
                                        </p:tgtEl>
                                        <p:attrNameLst>
                                          <p:attrName>ppt_x</p:attrName>
                                          <p:attrName>ppt_y</p:attrName>
                                        </p:attrNameLst>
                                      </p:cBhvr>
                                      <p:rCtr x="-8333" y="0"/>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3.33333E-6 -4.81481E-6 L 0.16666 -4.81481E-6 " pathEditMode="relative" rAng="0" ptsTypes="AA">
                                      <p:cBhvr>
                                        <p:cTn id="9" dur="2000" fill="hold"/>
                                        <p:tgtEl>
                                          <p:spTgt spid="25"/>
                                        </p:tgtEl>
                                        <p:attrNameLst>
                                          <p:attrName>ppt_x</p:attrName>
                                          <p:attrName>ppt_y</p:attrName>
                                        </p:attrNameLst>
                                      </p:cBhvr>
                                      <p:rCtr x="83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F00AFB2-0536-CE46-87C4-864ED05C1C11}"/>
              </a:ext>
            </a:extLst>
          </p:cNvPr>
          <p:cNvSpPr/>
          <p:nvPr/>
        </p:nvSpPr>
        <p:spPr bwMode="auto">
          <a:xfrm>
            <a:off x="508000" y="1092200"/>
            <a:ext cx="11176000" cy="5263776"/>
          </a:xfrm>
          <a:prstGeom prst="rect">
            <a:avLst/>
          </a:prstGeom>
          <a:solidFill>
            <a:schemeClr val="bg1"/>
          </a:solidFill>
          <a:ln w="28575" algn="ctr">
            <a:noFill/>
            <a:miter lim="800000"/>
            <a:headEnd/>
            <a:tailEnd/>
          </a:ln>
          <a:effectLst>
            <a:outerShdw blurRad="63500" algn="ctr" rotWithShape="0">
              <a:prstClr val="black">
                <a:alpha val="40000"/>
              </a:prstClr>
            </a:outerShdw>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My Datacenter</a:t>
            </a:r>
          </a:p>
        </p:txBody>
      </p:sp>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0" y="409302"/>
            <a:ext cx="11390811" cy="479103"/>
          </a:xfrm>
        </p:spPr>
        <p:txBody>
          <a:bodyPr/>
          <a:lstStyle/>
          <a:p>
            <a:r>
              <a:rPr lang="en-US" sz="2800">
                <a:solidFill>
                  <a:schemeClr val="accent1"/>
                </a:solidFill>
              </a:rPr>
              <a:t>SmartHotel360</a:t>
            </a:r>
            <a:r>
              <a:rPr lang="en-US" sz="2800"/>
              <a:t> application – Incremental (Hybrid)</a:t>
            </a:r>
          </a:p>
        </p:txBody>
      </p:sp>
      <p:sp>
        <p:nvSpPr>
          <p:cNvPr id="30" name="Rectangle 29">
            <a:extLst>
              <a:ext uri="{FF2B5EF4-FFF2-40B4-BE49-F238E27FC236}">
                <a16:creationId xmlns:a16="http://schemas.microsoft.com/office/drawing/2014/main" id="{4E3074D6-C351-7846-8DE5-B18E57BBBDEA}"/>
              </a:ext>
            </a:extLst>
          </p:cNvPr>
          <p:cNvSpPr/>
          <p:nvPr/>
        </p:nvSpPr>
        <p:spPr bwMode="auto">
          <a:xfrm>
            <a:off x="1117600" y="1397000"/>
            <a:ext cx="9956800" cy="4497575"/>
          </a:xfrm>
          <a:prstGeom prst="rect">
            <a:avLst/>
          </a:prstGeom>
          <a:noFill/>
          <a:ln w="9525" algn="ctr">
            <a:solidFill>
              <a:schemeClr val="accent4">
                <a:lumMod val="60000"/>
                <a:lumOff val="40000"/>
              </a:schemeClr>
            </a:solidFill>
            <a:prstDash val="dash"/>
            <a:miter lim="800000"/>
            <a:headEnd/>
            <a:tailEnd/>
          </a:ln>
          <a:effectLst/>
        </p:spPr>
        <p:txBody>
          <a:bodyPr wrap="none" bIns="91440" rtlCol="0" anchor="b"/>
          <a:lstStyle/>
          <a:p>
            <a:pPr algn="ctr"/>
            <a:endParaRPr lang="en-US" sz="120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0A9748FE-046B-AC4F-A405-DC9ADA709886}"/>
              </a:ext>
            </a:extLst>
          </p:cNvPr>
          <p:cNvSpPr/>
          <p:nvPr/>
        </p:nvSpPr>
        <p:spPr>
          <a:xfrm>
            <a:off x="1831928" y="5592941"/>
            <a:ext cx="812659" cy="276999"/>
          </a:xfrm>
          <a:prstGeom prst="rect">
            <a:avLst/>
          </a:prstGeom>
          <a:noFill/>
          <a:ln w="28575" algn="ctr">
            <a:noFill/>
            <a:miter lim="800000"/>
            <a:headEnd/>
            <a:tailEnd/>
          </a:ln>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Azure</a:t>
            </a:r>
          </a:p>
        </p:txBody>
      </p:sp>
      <p:sp>
        <p:nvSpPr>
          <p:cNvPr id="31" name="Rectangle 30">
            <a:extLst>
              <a:ext uri="{FF2B5EF4-FFF2-40B4-BE49-F238E27FC236}">
                <a16:creationId xmlns:a16="http://schemas.microsoft.com/office/drawing/2014/main" id="{C53CC292-2A5B-314E-B01C-8847CE0CDC3D}"/>
              </a:ext>
            </a:extLst>
          </p:cNvPr>
          <p:cNvSpPr/>
          <p:nvPr/>
        </p:nvSpPr>
        <p:spPr>
          <a:xfrm>
            <a:off x="7555289" y="5592941"/>
            <a:ext cx="812659" cy="276999"/>
          </a:xfrm>
          <a:prstGeom prst="rect">
            <a:avLst/>
          </a:prstGeom>
          <a:noFill/>
          <a:ln w="28575" algn="ctr">
            <a:noFill/>
            <a:miter lim="800000"/>
            <a:headEnd/>
            <a:tailEnd/>
          </a:ln>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On-premises</a:t>
            </a:r>
          </a:p>
        </p:txBody>
      </p:sp>
      <p:grpSp>
        <p:nvGrpSpPr>
          <p:cNvPr id="32" name="Group 31">
            <a:extLst>
              <a:ext uri="{FF2B5EF4-FFF2-40B4-BE49-F238E27FC236}">
                <a16:creationId xmlns:a16="http://schemas.microsoft.com/office/drawing/2014/main" id="{5CF38443-89F3-1544-BCF0-AA5F3236DACE}"/>
              </a:ext>
            </a:extLst>
          </p:cNvPr>
          <p:cNvGrpSpPr/>
          <p:nvPr/>
        </p:nvGrpSpPr>
        <p:grpSpPr>
          <a:xfrm>
            <a:off x="5798209" y="1592981"/>
            <a:ext cx="1828800" cy="3860800"/>
            <a:chOff x="2514600" y="1885950"/>
            <a:chExt cx="1371600" cy="2895600"/>
          </a:xfrm>
        </p:grpSpPr>
        <p:sp>
          <p:nvSpPr>
            <p:cNvPr id="33" name="Rectangle 32">
              <a:extLst>
                <a:ext uri="{FF2B5EF4-FFF2-40B4-BE49-F238E27FC236}">
                  <a16:creationId xmlns:a16="http://schemas.microsoft.com/office/drawing/2014/main" id="{F40D7947-B867-C544-A8A1-7C6C19E95A05}"/>
                </a:ext>
              </a:extLst>
            </p:cNvPr>
            <p:cNvSpPr/>
            <p:nvPr/>
          </p:nvSpPr>
          <p:spPr bwMode="auto">
            <a:xfrm>
              <a:off x="2667000" y="2037458"/>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WCF</a:t>
              </a:r>
            </a:p>
          </p:txBody>
        </p:sp>
        <p:sp>
          <p:nvSpPr>
            <p:cNvPr id="34" name="Rectangle 33">
              <a:extLst>
                <a:ext uri="{FF2B5EF4-FFF2-40B4-BE49-F238E27FC236}">
                  <a16:creationId xmlns:a16="http://schemas.microsoft.com/office/drawing/2014/main" id="{00A834D4-9F54-474C-8FB9-59C75EEA9FF3}"/>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VM</a:t>
              </a:r>
            </a:p>
          </p:txBody>
        </p:sp>
      </p:grpSp>
      <p:grpSp>
        <p:nvGrpSpPr>
          <p:cNvPr id="35" name="Group 34">
            <a:extLst>
              <a:ext uri="{FF2B5EF4-FFF2-40B4-BE49-F238E27FC236}">
                <a16:creationId xmlns:a16="http://schemas.microsoft.com/office/drawing/2014/main" id="{52948BE6-99C2-EC44-BCB0-7E366D58C83B}"/>
              </a:ext>
            </a:extLst>
          </p:cNvPr>
          <p:cNvGrpSpPr/>
          <p:nvPr/>
        </p:nvGrpSpPr>
        <p:grpSpPr>
          <a:xfrm>
            <a:off x="1397876" y="1624512"/>
            <a:ext cx="1828800" cy="3860800"/>
            <a:chOff x="2514600" y="1885950"/>
            <a:chExt cx="1371600" cy="2895600"/>
          </a:xfrm>
        </p:grpSpPr>
        <p:sp>
          <p:nvSpPr>
            <p:cNvPr id="36" name="Rectangle 35">
              <a:extLst>
                <a:ext uri="{FF2B5EF4-FFF2-40B4-BE49-F238E27FC236}">
                  <a16:creationId xmlns:a16="http://schemas.microsoft.com/office/drawing/2014/main" id="{D1176FB8-035C-0B4D-8D34-A72C96C8C886}"/>
                </a:ext>
              </a:extLst>
            </p:cNvPr>
            <p:cNvSpPr/>
            <p:nvPr/>
          </p:nvSpPr>
          <p:spPr bwMode="auto">
            <a:xfrm>
              <a:off x="2634155" y="201381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Web Forms</a:t>
              </a:r>
            </a:p>
          </p:txBody>
        </p:sp>
        <p:sp>
          <p:nvSpPr>
            <p:cNvPr id="37" name="Rectangle 36">
              <a:extLst>
                <a:ext uri="{FF2B5EF4-FFF2-40B4-BE49-F238E27FC236}">
                  <a16:creationId xmlns:a16="http://schemas.microsoft.com/office/drawing/2014/main" id="{1C14A6B5-3A8F-2B45-89CA-EC7E0973796B}"/>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Azure App Service Plan (instance 1)</a:t>
              </a:r>
            </a:p>
          </p:txBody>
        </p:sp>
      </p:grpSp>
      <p:grpSp>
        <p:nvGrpSpPr>
          <p:cNvPr id="38" name="Group 37">
            <a:extLst>
              <a:ext uri="{FF2B5EF4-FFF2-40B4-BE49-F238E27FC236}">
                <a16:creationId xmlns:a16="http://schemas.microsoft.com/office/drawing/2014/main" id="{F17F8513-6CEA-A84E-A5AB-ACF5154CBE5B}"/>
              </a:ext>
            </a:extLst>
          </p:cNvPr>
          <p:cNvGrpSpPr/>
          <p:nvPr/>
        </p:nvGrpSpPr>
        <p:grpSpPr>
          <a:xfrm>
            <a:off x="8317189" y="1592981"/>
            <a:ext cx="1828800" cy="3860800"/>
            <a:chOff x="2514600" y="1885950"/>
            <a:chExt cx="1371600" cy="2895600"/>
          </a:xfrm>
        </p:grpSpPr>
        <p:sp>
          <p:nvSpPr>
            <p:cNvPr id="39" name="Rectangle 38">
              <a:extLst>
                <a:ext uri="{FF2B5EF4-FFF2-40B4-BE49-F238E27FC236}">
                  <a16:creationId xmlns:a16="http://schemas.microsoft.com/office/drawing/2014/main" id="{EE7FA2E4-7F70-B942-BB0F-5AD299F76879}"/>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DB</a:t>
              </a:r>
            </a:p>
          </p:txBody>
        </p:sp>
        <p:sp>
          <p:nvSpPr>
            <p:cNvPr id="40" name="Rectangle 39">
              <a:extLst>
                <a:ext uri="{FF2B5EF4-FFF2-40B4-BE49-F238E27FC236}">
                  <a16:creationId xmlns:a16="http://schemas.microsoft.com/office/drawing/2014/main" id="{1AA14EBF-C64A-7344-9B2E-712BE493293B}"/>
                </a:ext>
              </a:extLst>
            </p:cNvPr>
            <p:cNvSpPr/>
            <p:nvPr/>
          </p:nvSpPr>
          <p:spPr bwMode="auto">
            <a:xfrm>
              <a:off x="2667000" y="3563242"/>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SQL</a:t>
              </a:r>
            </a:p>
          </p:txBody>
        </p:sp>
        <p:sp>
          <p:nvSpPr>
            <p:cNvPr id="41" name="Rectangle 40">
              <a:extLst>
                <a:ext uri="{FF2B5EF4-FFF2-40B4-BE49-F238E27FC236}">
                  <a16:creationId xmlns:a16="http://schemas.microsoft.com/office/drawing/2014/main" id="{D28AEE1F-126F-984A-A34F-470152CE80A2}"/>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VM</a:t>
              </a:r>
            </a:p>
          </p:txBody>
        </p:sp>
      </p:grpSp>
      <p:cxnSp>
        <p:nvCxnSpPr>
          <p:cNvPr id="42" name="Straight Connector 41">
            <a:extLst>
              <a:ext uri="{FF2B5EF4-FFF2-40B4-BE49-F238E27FC236}">
                <a16:creationId xmlns:a16="http://schemas.microsoft.com/office/drawing/2014/main" id="{06B0804F-1669-3241-B6F9-3918FCF92B9D}"/>
              </a:ext>
            </a:extLst>
          </p:cNvPr>
          <p:cNvCxnSpPr/>
          <p:nvPr/>
        </p:nvCxnSpPr>
        <p:spPr>
          <a:xfrm>
            <a:off x="4445876" y="1681655"/>
            <a:ext cx="0" cy="365760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810346E8-AC9F-6447-A28A-5E44713AA3F4}"/>
              </a:ext>
            </a:extLst>
          </p:cNvPr>
          <p:cNvCxnSpPr>
            <a:stCxn id="36" idx="3"/>
          </p:cNvCxnSpPr>
          <p:nvPr/>
        </p:nvCxnSpPr>
        <p:spPr>
          <a:xfrm flipV="1">
            <a:off x="2979683" y="2201986"/>
            <a:ext cx="2948151"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AB0170F-9A77-DD42-BDA0-E7BE05A50AB2}"/>
              </a:ext>
            </a:extLst>
          </p:cNvPr>
          <p:cNvSpPr txBox="1"/>
          <p:nvPr/>
        </p:nvSpPr>
        <p:spPr>
          <a:xfrm>
            <a:off x="3788119" y="2345083"/>
            <a:ext cx="1315535" cy="738664"/>
          </a:xfrm>
          <a:prstGeom prst="rect">
            <a:avLst/>
          </a:prstGeom>
          <a:noFill/>
        </p:spPr>
        <p:txBody>
          <a:bodyPr wrap="square" lIns="0" tIns="0" rIns="0" bIns="0" rtlCol="0">
            <a:spAutoFit/>
          </a:bodyPr>
          <a:lstStyle/>
          <a:p>
            <a:pPr algn="ctr"/>
            <a:r>
              <a:rPr lang="en-US" sz="1600">
                <a:solidFill>
                  <a:schemeClr val="accent4">
                    <a:lumMod val="75000"/>
                  </a:schemeClr>
                </a:solidFill>
                <a:latin typeface="Segoe UI" panose="020B0502040204020203" pitchFamily="34" charset="0"/>
                <a:cs typeface="Segoe UI" panose="020B0502040204020203" pitchFamily="34" charset="0"/>
              </a:rPr>
              <a:t>VPN /</a:t>
            </a:r>
          </a:p>
          <a:p>
            <a:pPr algn="ctr"/>
            <a:r>
              <a:rPr lang="en-US" sz="1600">
                <a:solidFill>
                  <a:schemeClr val="accent4">
                    <a:lumMod val="75000"/>
                  </a:schemeClr>
                </a:solidFill>
                <a:latin typeface="Segoe UI" panose="020B0502040204020203" pitchFamily="34" charset="0"/>
                <a:cs typeface="Segoe UI" panose="020B0502040204020203" pitchFamily="34" charset="0"/>
              </a:rPr>
              <a:t>Hybrid Connection</a:t>
            </a:r>
          </a:p>
        </p:txBody>
      </p:sp>
    </p:spTree>
    <p:extLst>
      <p:ext uri="{BB962C8B-B14F-4D97-AF65-F5344CB8AC3E}">
        <p14:creationId xmlns:p14="http://schemas.microsoft.com/office/powerpoint/2010/main" val="46088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p:txBody>
          <a:bodyPr/>
          <a:lstStyle/>
          <a:p>
            <a:r>
              <a:rPr lang="en-US"/>
              <a:t>Prepare migrate front-end</a:t>
            </a:r>
          </a:p>
        </p:txBody>
      </p:sp>
    </p:spTree>
    <p:extLst>
      <p:ext uri="{BB962C8B-B14F-4D97-AF65-F5344CB8AC3E}">
        <p14:creationId xmlns:p14="http://schemas.microsoft.com/office/powerpoint/2010/main" val="298250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F00AFB2-0536-CE46-87C4-864ED05C1C11}"/>
              </a:ext>
            </a:extLst>
          </p:cNvPr>
          <p:cNvSpPr/>
          <p:nvPr/>
        </p:nvSpPr>
        <p:spPr bwMode="auto">
          <a:xfrm>
            <a:off x="508000" y="1092200"/>
            <a:ext cx="11176000" cy="5263776"/>
          </a:xfrm>
          <a:prstGeom prst="rect">
            <a:avLst/>
          </a:prstGeom>
          <a:solidFill>
            <a:schemeClr val="bg1"/>
          </a:solidFill>
          <a:ln w="28575" algn="ctr">
            <a:noFill/>
            <a:miter lim="800000"/>
            <a:headEnd/>
            <a:tailEnd/>
          </a:ln>
          <a:effectLst>
            <a:outerShdw blurRad="63500" algn="ctr" rotWithShape="0">
              <a:prstClr val="black">
                <a:alpha val="40000"/>
              </a:prstClr>
            </a:outerShdw>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Azure</a:t>
            </a:r>
          </a:p>
        </p:txBody>
      </p:sp>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0" y="409302"/>
            <a:ext cx="11390811" cy="479103"/>
          </a:xfrm>
        </p:spPr>
        <p:txBody>
          <a:bodyPr/>
          <a:lstStyle/>
          <a:p>
            <a:r>
              <a:rPr lang="en-US" sz="2800">
                <a:solidFill>
                  <a:schemeClr val="accent1"/>
                </a:solidFill>
              </a:rPr>
              <a:t>SmartHotel360</a:t>
            </a:r>
            <a:r>
              <a:rPr lang="en-US" sz="2800"/>
              <a:t> application – Ideal</a:t>
            </a:r>
          </a:p>
        </p:txBody>
      </p:sp>
      <p:sp>
        <p:nvSpPr>
          <p:cNvPr id="30" name="Rectangle 29">
            <a:extLst>
              <a:ext uri="{FF2B5EF4-FFF2-40B4-BE49-F238E27FC236}">
                <a16:creationId xmlns:a16="http://schemas.microsoft.com/office/drawing/2014/main" id="{4E3074D6-C351-7846-8DE5-B18E57BBBDEA}"/>
              </a:ext>
            </a:extLst>
          </p:cNvPr>
          <p:cNvSpPr/>
          <p:nvPr/>
        </p:nvSpPr>
        <p:spPr bwMode="auto">
          <a:xfrm>
            <a:off x="1117600" y="1397000"/>
            <a:ext cx="9956800" cy="4497575"/>
          </a:xfrm>
          <a:prstGeom prst="rect">
            <a:avLst/>
          </a:prstGeom>
          <a:noFill/>
          <a:ln w="9525" algn="ctr">
            <a:solidFill>
              <a:schemeClr val="accent4">
                <a:lumMod val="60000"/>
                <a:lumOff val="40000"/>
              </a:schemeClr>
            </a:solidFill>
            <a:prstDash val="dash"/>
            <a:miter lim="800000"/>
            <a:headEnd/>
            <a:tailEnd/>
          </a:ln>
          <a:effectLst/>
        </p:spPr>
        <p:txBody>
          <a:bodyPr wrap="none" bIns="91440" rtlCol="0" anchor="b"/>
          <a:lstStyle/>
          <a:p>
            <a:pPr algn="ctr"/>
            <a:r>
              <a:rPr lang="en-US" sz="1200">
                <a:latin typeface="Segoe UI Semilight" panose="020B0402040204020203" pitchFamily="34" charset="0"/>
                <a:cs typeface="Segoe UI Semilight" panose="020B0402040204020203" pitchFamily="34" charset="0"/>
              </a:rPr>
              <a:t>Virtual Infrastructure</a:t>
            </a:r>
          </a:p>
        </p:txBody>
      </p:sp>
      <p:grpSp>
        <p:nvGrpSpPr>
          <p:cNvPr id="20" name="Group 19">
            <a:extLst>
              <a:ext uri="{FF2B5EF4-FFF2-40B4-BE49-F238E27FC236}">
                <a16:creationId xmlns:a16="http://schemas.microsoft.com/office/drawing/2014/main" id="{7A8BC501-65CB-4A42-9237-505657DFD101}"/>
              </a:ext>
            </a:extLst>
          </p:cNvPr>
          <p:cNvGrpSpPr/>
          <p:nvPr/>
        </p:nvGrpSpPr>
        <p:grpSpPr>
          <a:xfrm>
            <a:off x="3454400" y="1600200"/>
            <a:ext cx="1828800" cy="3860800"/>
            <a:chOff x="2514600" y="1885950"/>
            <a:chExt cx="1371600" cy="2895600"/>
          </a:xfrm>
        </p:grpSpPr>
        <p:sp>
          <p:nvSpPr>
            <p:cNvPr id="21" name="Rectangle 20">
              <a:extLst>
                <a:ext uri="{FF2B5EF4-FFF2-40B4-BE49-F238E27FC236}">
                  <a16:creationId xmlns:a16="http://schemas.microsoft.com/office/drawing/2014/main" id="{1D9995EA-B8ED-D04A-9CB0-EFB6AC77546D}"/>
                </a:ext>
              </a:extLst>
            </p:cNvPr>
            <p:cNvSpPr/>
            <p:nvPr/>
          </p:nvSpPr>
          <p:spPr bwMode="auto">
            <a:xfrm>
              <a:off x="2667000" y="2037458"/>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WCF</a:t>
              </a:r>
            </a:p>
          </p:txBody>
        </p:sp>
        <p:sp>
          <p:nvSpPr>
            <p:cNvPr id="22" name="Rectangle 21">
              <a:extLst>
                <a:ext uri="{FF2B5EF4-FFF2-40B4-BE49-F238E27FC236}">
                  <a16:creationId xmlns:a16="http://schemas.microsoft.com/office/drawing/2014/main" id="{29890FCF-7E43-0A4C-90EA-55344EE4CA01}"/>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Web Forms</a:t>
              </a:r>
            </a:p>
          </p:txBody>
        </p:sp>
        <p:sp>
          <p:nvSpPr>
            <p:cNvPr id="23" name="Rectangle 22">
              <a:extLst>
                <a:ext uri="{FF2B5EF4-FFF2-40B4-BE49-F238E27FC236}">
                  <a16:creationId xmlns:a16="http://schemas.microsoft.com/office/drawing/2014/main" id="{DE9A3D7E-B5AA-984F-BDBF-06C8C8F5362D}"/>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Azure App Service Plan (instance 2)</a:t>
              </a:r>
            </a:p>
          </p:txBody>
        </p:sp>
      </p:grpSp>
      <p:grpSp>
        <p:nvGrpSpPr>
          <p:cNvPr id="24" name="Group 23">
            <a:extLst>
              <a:ext uri="{FF2B5EF4-FFF2-40B4-BE49-F238E27FC236}">
                <a16:creationId xmlns:a16="http://schemas.microsoft.com/office/drawing/2014/main" id="{FB5979C8-8662-1B4C-9025-0E2E71C16525}"/>
              </a:ext>
            </a:extLst>
          </p:cNvPr>
          <p:cNvGrpSpPr/>
          <p:nvPr/>
        </p:nvGrpSpPr>
        <p:grpSpPr>
          <a:xfrm>
            <a:off x="1422400" y="1592981"/>
            <a:ext cx="1828800" cy="3860800"/>
            <a:chOff x="2514600" y="1885950"/>
            <a:chExt cx="1371600" cy="2895600"/>
          </a:xfrm>
        </p:grpSpPr>
        <p:sp>
          <p:nvSpPr>
            <p:cNvPr id="25" name="Rectangle 24">
              <a:extLst>
                <a:ext uri="{FF2B5EF4-FFF2-40B4-BE49-F238E27FC236}">
                  <a16:creationId xmlns:a16="http://schemas.microsoft.com/office/drawing/2014/main" id="{1C76A98A-6443-2747-88F5-FF2B1DEB0276}"/>
                </a:ext>
              </a:extLst>
            </p:cNvPr>
            <p:cNvSpPr/>
            <p:nvPr/>
          </p:nvSpPr>
          <p:spPr bwMode="auto">
            <a:xfrm>
              <a:off x="2667000" y="2037458"/>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WCF</a:t>
              </a:r>
            </a:p>
          </p:txBody>
        </p:sp>
        <p:sp>
          <p:nvSpPr>
            <p:cNvPr id="26" name="Rectangle 25">
              <a:extLst>
                <a:ext uri="{FF2B5EF4-FFF2-40B4-BE49-F238E27FC236}">
                  <a16:creationId xmlns:a16="http://schemas.microsoft.com/office/drawing/2014/main" id="{CFC51F01-9BED-4747-AD22-65DB5EFE7530}"/>
                </a:ext>
              </a:extLst>
            </p:cNvPr>
            <p:cNvSpPr/>
            <p:nvPr/>
          </p:nvSpPr>
          <p:spPr bwMode="auto">
            <a:xfrm>
              <a:off x="2667000" y="280035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Web Forms</a:t>
              </a:r>
            </a:p>
          </p:txBody>
        </p:sp>
        <p:sp>
          <p:nvSpPr>
            <p:cNvPr id="27" name="Rectangle 26">
              <a:extLst>
                <a:ext uri="{FF2B5EF4-FFF2-40B4-BE49-F238E27FC236}">
                  <a16:creationId xmlns:a16="http://schemas.microsoft.com/office/drawing/2014/main" id="{544D2EE7-D688-DA4E-BD9C-C8DB3501A3CC}"/>
                </a:ext>
              </a:extLst>
            </p:cNvPr>
            <p:cNvSpPr/>
            <p:nvPr/>
          </p:nvSpPr>
          <p:spPr bwMode="auto">
            <a:xfrm>
              <a:off x="2514600" y="1885950"/>
              <a:ext cx="1371600" cy="28956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b"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Azure App Service Plan (instance 1)</a:t>
              </a:r>
            </a:p>
          </p:txBody>
        </p:sp>
      </p:grpSp>
      <p:grpSp>
        <p:nvGrpSpPr>
          <p:cNvPr id="28" name="Group 27">
            <a:extLst>
              <a:ext uri="{FF2B5EF4-FFF2-40B4-BE49-F238E27FC236}">
                <a16:creationId xmlns:a16="http://schemas.microsoft.com/office/drawing/2014/main" id="{28D30D27-84EA-8341-A72A-E54FDA3DA538}"/>
              </a:ext>
            </a:extLst>
          </p:cNvPr>
          <p:cNvGrpSpPr/>
          <p:nvPr/>
        </p:nvGrpSpPr>
        <p:grpSpPr>
          <a:xfrm>
            <a:off x="8071944" y="2708524"/>
            <a:ext cx="1671146" cy="2105214"/>
            <a:chOff x="1295400" y="2899740"/>
            <a:chExt cx="1066800" cy="1343988"/>
          </a:xfrm>
        </p:grpSpPr>
        <p:sp>
          <p:nvSpPr>
            <p:cNvPr id="45" name="Rectangle 44">
              <a:extLst>
                <a:ext uri="{FF2B5EF4-FFF2-40B4-BE49-F238E27FC236}">
                  <a16:creationId xmlns:a16="http://schemas.microsoft.com/office/drawing/2014/main" id="{5DACE4F9-FA8A-B141-B676-656A6DBE19DD}"/>
                </a:ext>
              </a:extLst>
            </p:cNvPr>
            <p:cNvSpPr/>
            <p:nvPr/>
          </p:nvSpPr>
          <p:spPr bwMode="auto">
            <a:xfrm>
              <a:off x="1295400" y="2899740"/>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Azure SQL DB*</a:t>
              </a:r>
            </a:p>
          </p:txBody>
        </p:sp>
        <p:sp>
          <p:nvSpPr>
            <p:cNvPr id="46" name="Rectangle 45">
              <a:extLst>
                <a:ext uri="{FF2B5EF4-FFF2-40B4-BE49-F238E27FC236}">
                  <a16:creationId xmlns:a16="http://schemas.microsoft.com/office/drawing/2014/main" id="{66D96032-0878-CB4B-946B-AAA6634DB4CA}"/>
                </a:ext>
              </a:extLst>
            </p:cNvPr>
            <p:cNvSpPr/>
            <p:nvPr/>
          </p:nvSpPr>
          <p:spPr bwMode="auto">
            <a:xfrm>
              <a:off x="1295400" y="3633236"/>
              <a:ext cx="1066800" cy="6104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5" tIns="137845" rIns="172305" bIns="137845" numCol="1" spcCol="0" rtlCol="0" fromWordArt="0" anchor="ctr" anchorCtr="0" forceAA="0" compatLnSpc="1">
              <a:prstTxWarp prst="textNoShape">
                <a:avLst/>
              </a:prstTxWarp>
              <a:noAutofit/>
            </a:bodyPr>
            <a:lstStyle/>
            <a:p>
              <a:pPr algn="ctr" defTabSz="878509">
                <a:lnSpc>
                  <a:spcPct val="90000"/>
                </a:lnSpc>
                <a:defRPr/>
              </a:pPr>
              <a:r>
                <a:rPr lang="en-US" sz="1400">
                  <a:solidFill>
                    <a:schemeClr val="accent4">
                      <a:lumMod val="75000"/>
                    </a:schemeClr>
                  </a:solidFill>
                  <a:latin typeface="Segoe UI Semilight"/>
                  <a:cs typeface="Segoe UI" pitchFamily="34" charset="0"/>
                </a:rPr>
                <a:t>Azure SQL Server</a:t>
              </a:r>
            </a:p>
          </p:txBody>
        </p:sp>
      </p:grpSp>
      <p:sp>
        <p:nvSpPr>
          <p:cNvPr id="47" name="TextBox 46">
            <a:extLst>
              <a:ext uri="{FF2B5EF4-FFF2-40B4-BE49-F238E27FC236}">
                <a16:creationId xmlns:a16="http://schemas.microsoft.com/office/drawing/2014/main" id="{39651774-00AC-3746-AC4F-98CF98E00B1E}"/>
              </a:ext>
            </a:extLst>
          </p:cNvPr>
          <p:cNvSpPr txBox="1"/>
          <p:nvPr/>
        </p:nvSpPr>
        <p:spPr>
          <a:xfrm>
            <a:off x="8366234" y="6087247"/>
            <a:ext cx="2753711" cy="153888"/>
          </a:xfrm>
          <a:prstGeom prst="rect">
            <a:avLst/>
          </a:prstGeom>
          <a:noFill/>
        </p:spPr>
        <p:txBody>
          <a:bodyPr wrap="square" lIns="0" tIns="0" rIns="0" bIns="0" rtlCol="0">
            <a:spAutoFit/>
          </a:bodyPr>
          <a:lstStyle/>
          <a:p>
            <a:pPr algn="l"/>
            <a:r>
              <a:rPr lang="en-US" sz="1000" i="1">
                <a:solidFill>
                  <a:schemeClr val="accent4">
                    <a:lumMod val="60000"/>
                    <a:lumOff val="40000"/>
                  </a:schemeClr>
                </a:solidFill>
                <a:latin typeface="Segoe UI Semilight" panose="020B0402040204020203" pitchFamily="34" charset="0"/>
                <a:cs typeface="Segoe UI Semilight" panose="020B0402040204020203" pitchFamily="34" charset="0"/>
              </a:rPr>
              <a:t>*SQL Managed Instance option for 100% </a:t>
            </a:r>
            <a:r>
              <a:rPr lang="en-US" sz="1000" i="1" err="1">
                <a:solidFill>
                  <a:schemeClr val="accent4">
                    <a:lumMod val="60000"/>
                    <a:lumOff val="40000"/>
                  </a:schemeClr>
                </a:solidFill>
                <a:latin typeface="Segoe UI Semilight" panose="020B0402040204020203" pitchFamily="34" charset="0"/>
                <a:cs typeface="Segoe UI Semilight" panose="020B0402040204020203" pitchFamily="34" charset="0"/>
              </a:rPr>
              <a:t>compat</a:t>
            </a:r>
            <a:endParaRPr lang="en-US" sz="1000" i="1">
              <a:solidFill>
                <a:schemeClr val="accent4">
                  <a:lumMod val="60000"/>
                  <a:lumOff val="40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1492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2" y="3589724"/>
            <a:ext cx="3553097" cy="330540"/>
          </a:xfrm>
        </p:spPr>
        <p:txBody>
          <a:bodyPr/>
          <a:lstStyle/>
          <a:p>
            <a:r>
              <a:rPr lang="en-US" sz="1600"/>
              <a:t>Migrate back-end | Add monitoring</a:t>
            </a:r>
          </a:p>
        </p:txBody>
      </p:sp>
    </p:spTree>
    <p:extLst>
      <p:ext uri="{BB962C8B-B14F-4D97-AF65-F5344CB8AC3E}">
        <p14:creationId xmlns:p14="http://schemas.microsoft.com/office/powerpoint/2010/main" val="48714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Modernize</a:t>
            </a:r>
            <a:r>
              <a:rPr lang="en-US"/>
              <a:t> DevOps – Docker containers</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1" y="1990654"/>
            <a:ext cx="3596640" cy="4166306"/>
          </a:xfrm>
        </p:spPr>
        <p:txBody>
          <a:bodyPr vert="horz" lIns="91440" tIns="45720" rIns="91440" bIns="45720" rtlCol="0">
            <a:normAutofit/>
          </a:bodyPr>
          <a:lstStyle/>
          <a:p>
            <a:pPr marL="285750" indent="-285750">
              <a:lnSpc>
                <a:spcPct val="150000"/>
              </a:lnSpc>
              <a:buChar char="•"/>
            </a:pPr>
            <a:r>
              <a:rPr lang="en-US" sz="1400">
                <a:latin typeface="Segoe UI Semilight"/>
                <a:cs typeface="Segoe UI Semilight"/>
              </a:rPr>
              <a:t>Agility: rapid deployment and updates</a:t>
            </a:r>
          </a:p>
          <a:p>
            <a:pPr marL="285750" indent="-285750">
              <a:lnSpc>
                <a:spcPct val="150000"/>
              </a:lnSpc>
              <a:buChar char="•"/>
            </a:pPr>
            <a:r>
              <a:rPr lang="en-US" sz="1400">
                <a:latin typeface="Segoe UI Semilight"/>
                <a:cs typeface="Segoe UI Semilight"/>
              </a:rPr>
              <a:t>Multi service/layer distributed apps</a:t>
            </a:r>
          </a:p>
          <a:p>
            <a:pPr marL="285750" indent="-285750">
              <a:lnSpc>
                <a:spcPct val="150000"/>
              </a:lnSpc>
              <a:buChar char="•"/>
            </a:pPr>
            <a:r>
              <a:rPr lang="en-US" sz="1400">
                <a:latin typeface="Segoe UI Semilight"/>
                <a:cs typeface="Segoe UI Semilight"/>
              </a:rPr>
              <a:t>Independent scaling</a:t>
            </a:r>
          </a:p>
          <a:p>
            <a:pPr marL="285750" indent="-285750">
              <a:lnSpc>
                <a:spcPct val="150000"/>
              </a:lnSpc>
              <a:buChar char="•"/>
            </a:pPr>
            <a:r>
              <a:rPr lang="en-US" sz="1400">
                <a:latin typeface="Segoe UI Semilight"/>
                <a:cs typeface="Segoe UI Semilight"/>
              </a:rPr>
              <a:t>Vendor managed/patched images</a:t>
            </a:r>
          </a:p>
          <a:p>
            <a:pPr marL="285750" indent="-285750">
              <a:lnSpc>
                <a:spcPct val="150000"/>
              </a:lnSpc>
              <a:buChar char="•"/>
            </a:pPr>
            <a:r>
              <a:rPr lang="en-US" sz="1400">
                <a:latin typeface="Segoe UI Semilight"/>
                <a:cs typeface="Segoe UI Semilight"/>
              </a:rPr>
              <a:t>Bring your own dependencies</a:t>
            </a:r>
          </a:p>
          <a:p>
            <a:pPr marL="285750" indent="-285750">
              <a:lnSpc>
                <a:spcPct val="150000"/>
              </a:lnSpc>
              <a:buChar char="•"/>
            </a:pPr>
            <a:r>
              <a:rPr lang="en-US" sz="1400">
                <a:latin typeface="Segoe UI Semilight"/>
                <a:cs typeface="Segoe UI Semilight"/>
              </a:rPr>
              <a:t>First class tooling</a:t>
            </a:r>
          </a:p>
          <a:p>
            <a:pPr marL="285750" indent="-285750">
              <a:lnSpc>
                <a:spcPct val="150000"/>
              </a:lnSpc>
              <a:buChar char="•"/>
            </a:pPr>
            <a:r>
              <a:rPr lang="en-US" sz="1400">
                <a:latin typeface="Segoe UI Semilight"/>
                <a:cs typeface="Segoe UI Semilight"/>
              </a:rPr>
              <a:t>Flexible networking options</a:t>
            </a:r>
          </a:p>
          <a:p>
            <a:pPr marL="285750" indent="-285750">
              <a:lnSpc>
                <a:spcPct val="150000"/>
              </a:lnSpc>
              <a:buChar char="•"/>
            </a:pPr>
            <a:endParaRPr lang="en-US" sz="1400">
              <a:latin typeface="Segoe UI Semilight"/>
              <a:cs typeface="Segoe UI Semilight"/>
            </a:endParaRP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543324"/>
            <a:ext cx="3300805" cy="409484"/>
          </a:xfrm>
        </p:spPr>
        <p:txBody>
          <a:bodyPr/>
          <a:lstStyle/>
          <a:p>
            <a:r>
              <a:rPr lang="en-US"/>
              <a:t>Benefits</a:t>
            </a:r>
          </a:p>
        </p:txBody>
      </p:sp>
      <p:sp>
        <p:nvSpPr>
          <p:cNvPr id="7" name="Text Placeholder 2">
            <a:extLst>
              <a:ext uri="{FF2B5EF4-FFF2-40B4-BE49-F238E27FC236}">
                <a16:creationId xmlns:a16="http://schemas.microsoft.com/office/drawing/2014/main" id="{8BFC5A30-F97B-AC42-9DFD-C744E3D24694}"/>
              </a:ext>
            </a:extLst>
          </p:cNvPr>
          <p:cNvSpPr txBox="1">
            <a:spLocks/>
          </p:cNvSpPr>
          <p:nvPr/>
        </p:nvSpPr>
        <p:spPr>
          <a:xfrm>
            <a:off x="4400773" y="1990654"/>
            <a:ext cx="3596640" cy="4166306"/>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atin typeface="Segoe UI Semilight"/>
                <a:cs typeface="Segoe UI Semilight"/>
              </a:rPr>
              <a:t>Stateless workloads (move now)</a:t>
            </a:r>
          </a:p>
          <a:p>
            <a:r>
              <a:rPr lang="en-US">
                <a:latin typeface="Segoe UI Semilight"/>
                <a:cs typeface="Segoe UI Semilight"/>
              </a:rPr>
              <a:t>Visual Studio 2017 tools chain</a:t>
            </a:r>
          </a:p>
        </p:txBody>
      </p:sp>
      <p:sp>
        <p:nvSpPr>
          <p:cNvPr id="8" name="Text Placeholder 3">
            <a:extLst>
              <a:ext uri="{FF2B5EF4-FFF2-40B4-BE49-F238E27FC236}">
                <a16:creationId xmlns:a16="http://schemas.microsoft.com/office/drawing/2014/main" id="{3118A0C6-F18C-AF4B-AF02-69315C6B124B}"/>
              </a:ext>
            </a:extLst>
          </p:cNvPr>
          <p:cNvSpPr txBox="1">
            <a:spLocks/>
          </p:cNvSpPr>
          <p:nvPr/>
        </p:nvSpPr>
        <p:spPr>
          <a:xfrm>
            <a:off x="4400772"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Eligibility checklist </a:t>
            </a:r>
          </a:p>
        </p:txBody>
      </p:sp>
      <p:sp>
        <p:nvSpPr>
          <p:cNvPr id="9" name="Text Placeholder 2">
            <a:extLst>
              <a:ext uri="{FF2B5EF4-FFF2-40B4-BE49-F238E27FC236}">
                <a16:creationId xmlns:a16="http://schemas.microsoft.com/office/drawing/2014/main" id="{3F778CC2-5214-4B45-A935-11348FB784E3}"/>
              </a:ext>
            </a:extLst>
          </p:cNvPr>
          <p:cNvSpPr txBox="1">
            <a:spLocks/>
          </p:cNvSpPr>
          <p:nvPr/>
        </p:nvSpPr>
        <p:spPr>
          <a:xfrm>
            <a:off x="8229602" y="1990654"/>
            <a:ext cx="3596640" cy="4166306"/>
          </a:xfrm>
          <a:prstGeom prst="rect">
            <a:avLst/>
          </a:prstGeom>
        </p:spPr>
        <p:txBody>
          <a:bodyPr vert="horz" lIns="91440" tIns="45720" rIns="91440" bIns="45720" rtlCol="0">
            <a:normAutofit/>
          </a:bodyPr>
          <a:lstStyle>
            <a:defPPr>
              <a:defRPr lang="en-US"/>
            </a:defPPr>
            <a:lvl1pPr marL="285750" indent="-285750">
              <a:lnSpc>
                <a:spcPct val="150000"/>
              </a:lnSpc>
              <a:spcBef>
                <a:spcPts val="1000"/>
              </a:spcBef>
              <a:buFont typeface="Arial" panose="020B0604020202020204" pitchFamily="34" charset="0"/>
              <a:buChar char="•"/>
              <a:defRPr sz="1400">
                <a:solidFill>
                  <a:schemeClr val="accent4"/>
                </a:solidFill>
                <a:latin typeface="Segoe UI Semilight"/>
                <a:cs typeface="Segoe UI Semilight"/>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AD, MSMQ, MSDTC</a:t>
            </a:r>
          </a:p>
          <a:p>
            <a:r>
              <a:rPr lang="en-US"/>
              <a:t>Filesystem migration to volume mounts</a:t>
            </a:r>
          </a:p>
        </p:txBody>
      </p:sp>
      <p:sp>
        <p:nvSpPr>
          <p:cNvPr id="10" name="Text Placeholder 3">
            <a:extLst>
              <a:ext uri="{FF2B5EF4-FFF2-40B4-BE49-F238E27FC236}">
                <a16:creationId xmlns:a16="http://schemas.microsoft.com/office/drawing/2014/main" id="{217E22BA-636C-E84C-8F4A-FCC25965C6C6}"/>
              </a:ext>
            </a:extLst>
          </p:cNvPr>
          <p:cNvSpPr txBox="1">
            <a:spLocks/>
          </p:cNvSpPr>
          <p:nvPr/>
        </p:nvSpPr>
        <p:spPr>
          <a:xfrm>
            <a:off x="8229601"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Rework needed</a:t>
            </a:r>
          </a:p>
        </p:txBody>
      </p:sp>
    </p:spTree>
    <p:extLst>
      <p:ext uri="{BB962C8B-B14F-4D97-AF65-F5344CB8AC3E}">
        <p14:creationId xmlns:p14="http://schemas.microsoft.com/office/powerpoint/2010/main" val="42748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t>Windows Containers hosting in </a:t>
            </a:r>
            <a:r>
              <a:rPr lang="en-US">
                <a:solidFill>
                  <a:schemeClr val="accent1"/>
                </a:solidFill>
              </a:rPr>
              <a:t>Azure</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1" y="1990654"/>
            <a:ext cx="3596640" cy="4166306"/>
          </a:xfrm>
        </p:spPr>
        <p:txBody>
          <a:bodyPr vert="horz" lIns="91440" tIns="45720" rIns="91440" bIns="45720" rtlCol="0">
            <a:normAutofit/>
          </a:bodyPr>
          <a:lstStyle/>
          <a:p>
            <a:pPr marL="285750" indent="-285750">
              <a:lnSpc>
                <a:spcPct val="150000"/>
              </a:lnSpc>
              <a:buChar char="•"/>
            </a:pPr>
            <a:r>
              <a:rPr lang="en-US" sz="1400"/>
              <a:t>Service Fabric Cluster</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543324"/>
            <a:ext cx="3300805" cy="409484"/>
          </a:xfrm>
        </p:spPr>
        <p:txBody>
          <a:bodyPr/>
          <a:lstStyle/>
          <a:p>
            <a:r>
              <a:rPr lang="en-US"/>
              <a:t>Fully supported</a:t>
            </a:r>
          </a:p>
        </p:txBody>
      </p:sp>
      <p:sp>
        <p:nvSpPr>
          <p:cNvPr id="7" name="Text Placeholder 2">
            <a:extLst>
              <a:ext uri="{FF2B5EF4-FFF2-40B4-BE49-F238E27FC236}">
                <a16:creationId xmlns:a16="http://schemas.microsoft.com/office/drawing/2014/main" id="{8BFC5A30-F97B-AC42-9DFD-C744E3D24694}"/>
              </a:ext>
            </a:extLst>
          </p:cNvPr>
          <p:cNvSpPr txBox="1">
            <a:spLocks/>
          </p:cNvSpPr>
          <p:nvPr/>
        </p:nvSpPr>
        <p:spPr>
          <a:xfrm>
            <a:off x="4928797" y="1990654"/>
            <a:ext cx="3596640" cy="4166306"/>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Service Fabric Mesh</a:t>
            </a:r>
          </a:p>
          <a:p>
            <a:r>
              <a:rPr lang="en-US"/>
              <a:t>App Service Containers for Windows</a:t>
            </a:r>
          </a:p>
        </p:txBody>
      </p:sp>
      <p:sp>
        <p:nvSpPr>
          <p:cNvPr id="8" name="Text Placeholder 3">
            <a:extLst>
              <a:ext uri="{FF2B5EF4-FFF2-40B4-BE49-F238E27FC236}">
                <a16:creationId xmlns:a16="http://schemas.microsoft.com/office/drawing/2014/main" id="{3118A0C6-F18C-AF4B-AF02-69315C6B124B}"/>
              </a:ext>
            </a:extLst>
          </p:cNvPr>
          <p:cNvSpPr txBox="1">
            <a:spLocks/>
          </p:cNvSpPr>
          <p:nvPr/>
        </p:nvSpPr>
        <p:spPr>
          <a:xfrm>
            <a:off x="4928796"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Preview services</a:t>
            </a:r>
          </a:p>
        </p:txBody>
      </p:sp>
    </p:spTree>
    <p:extLst>
      <p:ext uri="{BB962C8B-B14F-4D97-AF65-F5344CB8AC3E}">
        <p14:creationId xmlns:p14="http://schemas.microsoft.com/office/powerpoint/2010/main" val="26546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19099-8E28-084D-BEB8-78BBD50FC0E1}"/>
              </a:ext>
            </a:extLst>
          </p:cNvPr>
          <p:cNvSpPr>
            <a:spLocks noGrp="1"/>
          </p:cNvSpPr>
          <p:nvPr>
            <p:ph type="body" sz="quarter" idx="12"/>
          </p:nvPr>
        </p:nvSpPr>
        <p:spPr/>
        <p:txBody>
          <a:bodyPr/>
          <a:lstStyle/>
          <a:p>
            <a:r>
              <a:rPr lang="en-US"/>
              <a:t>Welcome</a:t>
            </a:r>
          </a:p>
        </p:txBody>
      </p:sp>
    </p:spTree>
    <p:extLst>
      <p:ext uri="{BB962C8B-B14F-4D97-AF65-F5344CB8AC3E}">
        <p14:creationId xmlns:p14="http://schemas.microsoft.com/office/powerpoint/2010/main" val="240682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2" y="3589724"/>
            <a:ext cx="3553097" cy="330540"/>
          </a:xfrm>
        </p:spPr>
        <p:txBody>
          <a:bodyPr/>
          <a:lstStyle/>
          <a:p>
            <a:r>
              <a:rPr lang="en-US" sz="1600"/>
              <a:t>Containerize | Orchestrate</a:t>
            </a:r>
          </a:p>
        </p:txBody>
      </p:sp>
    </p:spTree>
    <p:extLst>
      <p:ext uri="{BB962C8B-B14F-4D97-AF65-F5344CB8AC3E}">
        <p14:creationId xmlns:p14="http://schemas.microsoft.com/office/powerpoint/2010/main" val="296555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Lift and Shift</a:t>
            </a:r>
            <a:r>
              <a:rPr lang="en-US"/>
              <a:t> App – Azure VMs</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1" y="1990654"/>
            <a:ext cx="3596640" cy="1926922"/>
          </a:xfrm>
        </p:spPr>
        <p:txBody>
          <a:bodyPr vert="horz" lIns="91440" tIns="45720" rIns="91440" bIns="45720" rtlCol="0">
            <a:normAutofit/>
          </a:bodyPr>
          <a:lstStyle/>
          <a:p>
            <a:pPr marL="285750" indent="-285750">
              <a:lnSpc>
                <a:spcPct val="150000"/>
              </a:lnSpc>
              <a:buChar char="•"/>
            </a:pPr>
            <a:r>
              <a:rPr lang="en-US" sz="1400">
                <a:latin typeface="Segoe UI Semilight"/>
                <a:cs typeface="Segoe UI Semilight"/>
              </a:rPr>
              <a:t>Easiest migration, no rework needed</a:t>
            </a:r>
          </a:p>
          <a:p>
            <a:pPr marL="285750" indent="-285750">
              <a:lnSpc>
                <a:spcPct val="150000"/>
              </a:lnSpc>
              <a:buChar char="•"/>
            </a:pPr>
            <a:r>
              <a:rPr lang="en-US" sz="1400">
                <a:latin typeface="Segoe UI Semilight"/>
                <a:cs typeface="Segoe UI Semilight"/>
              </a:rPr>
              <a:t>Elastic scale of infrastructure</a:t>
            </a:r>
          </a:p>
          <a:p>
            <a:pPr marL="285750" indent="-285750">
              <a:lnSpc>
                <a:spcPct val="150000"/>
              </a:lnSpc>
              <a:buChar char="•"/>
            </a:pPr>
            <a:r>
              <a:rPr lang="en-US" sz="1400">
                <a:latin typeface="Segoe UI Semilight"/>
                <a:cs typeface="Segoe UI Semilight"/>
              </a:rPr>
              <a:t>Monitoring is easy to enable</a:t>
            </a:r>
          </a:p>
          <a:p>
            <a:pPr marL="285750" indent="-285750">
              <a:lnSpc>
                <a:spcPct val="150000"/>
              </a:lnSpc>
              <a:buChar char="•"/>
            </a:pPr>
            <a:r>
              <a:rPr lang="en-US" sz="1400">
                <a:latin typeface="Segoe UI Semilight"/>
                <a:cs typeface="Segoe UI Semilight"/>
              </a:rPr>
              <a:t>Azure networking, security, and VNETs</a:t>
            </a:r>
          </a:p>
          <a:p>
            <a:pPr marL="285750" indent="-285750">
              <a:lnSpc>
                <a:spcPct val="150000"/>
              </a:lnSpc>
              <a:buChar char="•"/>
            </a:pPr>
            <a:endParaRPr lang="en-US" sz="1400">
              <a:latin typeface="Segoe UI Semilight"/>
              <a:cs typeface="Segoe UI Semilight"/>
            </a:endParaRP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543324"/>
            <a:ext cx="3300805" cy="409484"/>
          </a:xfrm>
        </p:spPr>
        <p:txBody>
          <a:bodyPr/>
          <a:lstStyle/>
          <a:p>
            <a:r>
              <a:rPr lang="en-US"/>
              <a:t>Benefits</a:t>
            </a:r>
          </a:p>
        </p:txBody>
      </p:sp>
      <p:sp>
        <p:nvSpPr>
          <p:cNvPr id="7" name="Text Placeholder 2">
            <a:extLst>
              <a:ext uri="{FF2B5EF4-FFF2-40B4-BE49-F238E27FC236}">
                <a16:creationId xmlns:a16="http://schemas.microsoft.com/office/drawing/2014/main" id="{8BFC5A30-F97B-AC42-9DFD-C744E3D24694}"/>
              </a:ext>
            </a:extLst>
          </p:cNvPr>
          <p:cNvSpPr txBox="1">
            <a:spLocks/>
          </p:cNvSpPr>
          <p:nvPr/>
        </p:nvSpPr>
        <p:spPr>
          <a:xfrm>
            <a:off x="365761" y="5075958"/>
            <a:ext cx="3596640" cy="1093205"/>
          </a:xfrm>
          <a:prstGeom prst="rect">
            <a:avLst/>
          </a:prstGeom>
        </p:spPr>
        <p:txBody>
          <a:bodyPr vert="horz" lIns="91440" tIns="45720" rIns="91440" bIns="45720" rtlCol="0">
            <a:normAutofit/>
          </a:bodyPr>
          <a:lstStyle>
            <a:lvl1pPr marL="285750" indent="-285750">
              <a:lnSpc>
                <a:spcPct val="150000"/>
              </a:lnSpc>
              <a:spcBef>
                <a:spcPts val="1000"/>
              </a:spcBef>
              <a:buFont typeface="Arial" panose="020B0604020202020204" pitchFamily="34" charset="0"/>
              <a:buChar char="•"/>
              <a:defRPr sz="1400">
                <a:solidFill>
                  <a:schemeClr val="accent4"/>
                </a:solidFill>
                <a:latin typeface="Segoe UI Semilight"/>
                <a:cs typeface="Segoe UI Semilight"/>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Patching is still manual</a:t>
            </a:r>
          </a:p>
          <a:p>
            <a:r>
              <a:rPr lang="en-US"/>
              <a:t>Operations is still manual </a:t>
            </a:r>
          </a:p>
        </p:txBody>
      </p:sp>
      <p:sp>
        <p:nvSpPr>
          <p:cNvPr id="8" name="Text Placeholder 3">
            <a:extLst>
              <a:ext uri="{FF2B5EF4-FFF2-40B4-BE49-F238E27FC236}">
                <a16:creationId xmlns:a16="http://schemas.microsoft.com/office/drawing/2014/main" id="{3118A0C6-F18C-AF4B-AF02-69315C6B124B}"/>
              </a:ext>
            </a:extLst>
          </p:cNvPr>
          <p:cNvSpPr txBox="1">
            <a:spLocks/>
          </p:cNvSpPr>
          <p:nvPr/>
        </p:nvSpPr>
        <p:spPr>
          <a:xfrm>
            <a:off x="365760" y="4628628"/>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Down-sides</a:t>
            </a:r>
          </a:p>
        </p:txBody>
      </p:sp>
      <p:sp>
        <p:nvSpPr>
          <p:cNvPr id="9" name="Text Placeholder 2">
            <a:extLst>
              <a:ext uri="{FF2B5EF4-FFF2-40B4-BE49-F238E27FC236}">
                <a16:creationId xmlns:a16="http://schemas.microsoft.com/office/drawing/2014/main" id="{3F778CC2-5214-4B45-A935-11348FB784E3}"/>
              </a:ext>
            </a:extLst>
          </p:cNvPr>
          <p:cNvSpPr txBox="1">
            <a:spLocks/>
          </p:cNvSpPr>
          <p:nvPr/>
        </p:nvSpPr>
        <p:spPr>
          <a:xfrm>
            <a:off x="5638802" y="1990654"/>
            <a:ext cx="3596640" cy="1353181"/>
          </a:xfrm>
          <a:prstGeom prst="rect">
            <a:avLst/>
          </a:prstGeom>
        </p:spPr>
        <p:txBody>
          <a:bodyPr vert="horz" lIns="91440" tIns="45720" rIns="91440" bIns="45720" rtlCol="0">
            <a:normAutofit/>
          </a:bodyPr>
          <a:lstStyle>
            <a:defPPr>
              <a:defRPr lang="en-US"/>
            </a:defPPr>
            <a:lvl1pPr marL="285750" indent="-285750">
              <a:lnSpc>
                <a:spcPct val="150000"/>
              </a:lnSpc>
              <a:spcBef>
                <a:spcPts val="1000"/>
              </a:spcBef>
              <a:buFont typeface="Arial" panose="020B0604020202020204" pitchFamily="34" charset="0"/>
              <a:buChar char="•"/>
              <a:defRPr sz="1400">
                <a:solidFill>
                  <a:schemeClr val="accent4"/>
                </a:solidFill>
                <a:latin typeface="Segoe UI Semilight"/>
                <a:cs typeface="Segoe UI Semilight"/>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All workloads</a:t>
            </a:r>
          </a:p>
        </p:txBody>
      </p:sp>
      <p:sp>
        <p:nvSpPr>
          <p:cNvPr id="10" name="Text Placeholder 3">
            <a:extLst>
              <a:ext uri="{FF2B5EF4-FFF2-40B4-BE49-F238E27FC236}">
                <a16:creationId xmlns:a16="http://schemas.microsoft.com/office/drawing/2014/main" id="{217E22BA-636C-E84C-8F4A-FCC25965C6C6}"/>
              </a:ext>
            </a:extLst>
          </p:cNvPr>
          <p:cNvSpPr txBox="1">
            <a:spLocks/>
          </p:cNvSpPr>
          <p:nvPr/>
        </p:nvSpPr>
        <p:spPr>
          <a:xfrm>
            <a:off x="5638801" y="15433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Eligibility Checklist</a:t>
            </a:r>
          </a:p>
        </p:txBody>
      </p:sp>
      <p:sp>
        <p:nvSpPr>
          <p:cNvPr id="11" name="Text Placeholder 2">
            <a:extLst>
              <a:ext uri="{FF2B5EF4-FFF2-40B4-BE49-F238E27FC236}">
                <a16:creationId xmlns:a16="http://schemas.microsoft.com/office/drawing/2014/main" id="{E09132F5-E771-574B-B8E2-FC97C088289B}"/>
              </a:ext>
            </a:extLst>
          </p:cNvPr>
          <p:cNvSpPr txBox="1">
            <a:spLocks/>
          </p:cNvSpPr>
          <p:nvPr/>
        </p:nvSpPr>
        <p:spPr>
          <a:xfrm>
            <a:off x="5638802" y="5070954"/>
            <a:ext cx="3596640" cy="1353181"/>
          </a:xfrm>
          <a:prstGeom prst="rect">
            <a:avLst/>
          </a:prstGeom>
        </p:spPr>
        <p:txBody>
          <a:bodyPr vert="horz" lIns="91440" tIns="45720" rIns="91440" bIns="45720" rtlCol="0">
            <a:normAutofit/>
          </a:bodyPr>
          <a:lstStyle>
            <a:defPPr>
              <a:defRPr lang="en-US"/>
            </a:defPPr>
            <a:lvl1pPr marL="285750" indent="-285750">
              <a:lnSpc>
                <a:spcPct val="150000"/>
              </a:lnSpc>
              <a:spcBef>
                <a:spcPts val="1000"/>
              </a:spcBef>
              <a:buFont typeface="Arial" panose="020B0604020202020204" pitchFamily="34" charset="0"/>
              <a:buChar char="•"/>
              <a:defRPr sz="1400">
                <a:solidFill>
                  <a:schemeClr val="accent4"/>
                </a:solidFill>
                <a:latin typeface="Segoe UI Semilight"/>
                <a:cs typeface="Segoe UI Semilight"/>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Network configuration</a:t>
            </a:r>
          </a:p>
        </p:txBody>
      </p:sp>
      <p:sp>
        <p:nvSpPr>
          <p:cNvPr id="12" name="Text Placeholder 3">
            <a:extLst>
              <a:ext uri="{FF2B5EF4-FFF2-40B4-BE49-F238E27FC236}">
                <a16:creationId xmlns:a16="http://schemas.microsoft.com/office/drawing/2014/main" id="{512E2462-DB03-9840-B26D-BC8E0F762FA0}"/>
              </a:ext>
            </a:extLst>
          </p:cNvPr>
          <p:cNvSpPr txBox="1">
            <a:spLocks/>
          </p:cNvSpPr>
          <p:nvPr/>
        </p:nvSpPr>
        <p:spPr>
          <a:xfrm>
            <a:off x="5638801" y="4623624"/>
            <a:ext cx="3300805"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Rework needed</a:t>
            </a:r>
          </a:p>
        </p:txBody>
      </p:sp>
    </p:spTree>
    <p:extLst>
      <p:ext uri="{BB962C8B-B14F-4D97-AF65-F5344CB8AC3E}">
        <p14:creationId xmlns:p14="http://schemas.microsoft.com/office/powerpoint/2010/main" val="380605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0" y="409302"/>
            <a:ext cx="11390811" cy="670562"/>
          </a:xfrm>
        </p:spPr>
        <p:txBody>
          <a:bodyPr/>
          <a:lstStyle/>
          <a:p>
            <a:r>
              <a:rPr lang="en-US" sz="2800">
                <a:solidFill>
                  <a:schemeClr val="accent1"/>
                </a:solidFill>
              </a:rPr>
              <a:t>Maturity model </a:t>
            </a:r>
            <a:r>
              <a:rPr lang="en-US" sz="2800"/>
              <a:t>for .NET application modernization</a:t>
            </a:r>
            <a:br>
              <a:rPr lang="en-US" sz="2800"/>
            </a:br>
            <a:endParaRPr lang="en-US" sz="2800"/>
          </a:p>
        </p:txBody>
      </p:sp>
      <p:sp>
        <p:nvSpPr>
          <p:cNvPr id="8" name="Rectangle 7">
            <a:extLst>
              <a:ext uri="{FF2B5EF4-FFF2-40B4-BE49-F238E27FC236}">
                <a16:creationId xmlns:a16="http://schemas.microsoft.com/office/drawing/2014/main" id="{49AE64CC-B0FF-AA4C-8FF4-C8539B6B513D}"/>
              </a:ext>
            </a:extLst>
          </p:cNvPr>
          <p:cNvSpPr/>
          <p:nvPr/>
        </p:nvSpPr>
        <p:spPr>
          <a:xfrm>
            <a:off x="444720" y="1042451"/>
            <a:ext cx="2282547"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0" name="Picture 8" descr="Image result for .NET">
            <a:extLst>
              <a:ext uri="{FF2B5EF4-FFF2-40B4-BE49-F238E27FC236}">
                <a16:creationId xmlns:a16="http://schemas.microsoft.com/office/drawing/2014/main" id="{95BC7721-4D72-F44E-9310-798EB2FEA1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042" y="2384143"/>
            <a:ext cx="476112" cy="4761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2BA0DF4-5B93-BF48-AF0E-F5592A49CCF3}"/>
              </a:ext>
            </a:extLst>
          </p:cNvPr>
          <p:cNvSpPr/>
          <p:nvPr/>
        </p:nvSpPr>
        <p:spPr>
          <a:xfrm>
            <a:off x="424160" y="1153317"/>
            <a:ext cx="2369472" cy="46166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Existing apps</a:t>
            </a:r>
            <a:r>
              <a:rPr kumimoji="0" lang="en-US"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rPr>
              <a:t>.NET web apps (on-premises)</a:t>
            </a:r>
          </a:p>
        </p:txBody>
      </p:sp>
      <p:sp>
        <p:nvSpPr>
          <p:cNvPr id="12" name="Rectangle 11">
            <a:extLst>
              <a:ext uri="{FF2B5EF4-FFF2-40B4-BE49-F238E27FC236}">
                <a16:creationId xmlns:a16="http://schemas.microsoft.com/office/drawing/2014/main" id="{3B135134-D1BE-A04A-8F21-54BEF074992B}"/>
              </a:ext>
            </a:extLst>
          </p:cNvPr>
          <p:cNvSpPr/>
          <p:nvPr/>
        </p:nvSpPr>
        <p:spPr>
          <a:xfrm>
            <a:off x="5513711" y="1042450"/>
            <a:ext cx="2371066"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3" name="Rectangle 12">
            <a:extLst>
              <a:ext uri="{FF2B5EF4-FFF2-40B4-BE49-F238E27FC236}">
                <a16:creationId xmlns:a16="http://schemas.microsoft.com/office/drawing/2014/main" id="{3D7D4A63-7F68-CD49-84B1-A0DB0605214B}"/>
              </a:ext>
            </a:extLst>
          </p:cNvPr>
          <p:cNvSpPr/>
          <p:nvPr/>
        </p:nvSpPr>
        <p:spPr>
          <a:xfrm>
            <a:off x="5507973" y="1184614"/>
            <a:ext cx="2371065" cy="46166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Cloud-Optimized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PaaS</a:t>
            </a:r>
          </a:p>
        </p:txBody>
      </p:sp>
      <p:sp>
        <p:nvSpPr>
          <p:cNvPr id="14" name="Rectangle 13">
            <a:extLst>
              <a:ext uri="{FF2B5EF4-FFF2-40B4-BE49-F238E27FC236}">
                <a16:creationId xmlns:a16="http://schemas.microsoft.com/office/drawing/2014/main" id="{84946CB6-F849-D446-A9AF-21020DF5CD37}"/>
              </a:ext>
            </a:extLst>
          </p:cNvPr>
          <p:cNvSpPr/>
          <p:nvPr/>
        </p:nvSpPr>
        <p:spPr>
          <a:xfrm>
            <a:off x="8093830" y="1042265"/>
            <a:ext cx="3668634" cy="4123074"/>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 name="Rectangle 14">
            <a:extLst>
              <a:ext uri="{FF2B5EF4-FFF2-40B4-BE49-F238E27FC236}">
                <a16:creationId xmlns:a16="http://schemas.microsoft.com/office/drawing/2014/main" id="{076F1078-2E4B-7447-B59E-770BD482FC4F}"/>
              </a:ext>
            </a:extLst>
          </p:cNvPr>
          <p:cNvSpPr/>
          <p:nvPr/>
        </p:nvSpPr>
        <p:spPr>
          <a:xfrm>
            <a:off x="8690781" y="1123046"/>
            <a:ext cx="2691379" cy="46166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Cloud-Native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PaaS for microservices and serverless</a:t>
            </a:r>
          </a:p>
        </p:txBody>
      </p:sp>
      <p:sp>
        <p:nvSpPr>
          <p:cNvPr id="16" name="Rectangle 15">
            <a:extLst>
              <a:ext uri="{FF2B5EF4-FFF2-40B4-BE49-F238E27FC236}">
                <a16:creationId xmlns:a16="http://schemas.microsoft.com/office/drawing/2014/main" id="{7974CE15-0D02-8B43-9A4D-50DA42091711}"/>
              </a:ext>
            </a:extLst>
          </p:cNvPr>
          <p:cNvSpPr/>
          <p:nvPr/>
        </p:nvSpPr>
        <p:spPr bwMode="auto">
          <a:xfrm>
            <a:off x="5507974" y="1610425"/>
            <a:ext cx="2378560" cy="53261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 N-Tier</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17" name="Rectangle 16">
            <a:extLst>
              <a:ext uri="{FF2B5EF4-FFF2-40B4-BE49-F238E27FC236}">
                <a16:creationId xmlns:a16="http://schemas.microsoft.com/office/drawing/2014/main" id="{7ED37195-A69D-4C43-B25A-BC1321207885}"/>
              </a:ext>
            </a:extLst>
          </p:cNvPr>
          <p:cNvSpPr/>
          <p:nvPr/>
        </p:nvSpPr>
        <p:spPr bwMode="auto">
          <a:xfrm>
            <a:off x="444719" y="1618993"/>
            <a:ext cx="2279819" cy="52825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 N-Tier</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18" name="Rectangle 17">
            <a:extLst>
              <a:ext uri="{FF2B5EF4-FFF2-40B4-BE49-F238E27FC236}">
                <a16:creationId xmlns:a16="http://schemas.microsoft.com/office/drawing/2014/main" id="{871079C6-8515-9445-9237-74FEC44F8E26}"/>
              </a:ext>
            </a:extLst>
          </p:cNvPr>
          <p:cNvSpPr/>
          <p:nvPr/>
        </p:nvSpPr>
        <p:spPr bwMode="auto">
          <a:xfrm>
            <a:off x="8093829" y="1611505"/>
            <a:ext cx="3662741" cy="53089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and </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serverless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architectures</a:t>
            </a:r>
          </a:p>
        </p:txBody>
      </p:sp>
      <p:grpSp>
        <p:nvGrpSpPr>
          <p:cNvPr id="19" name="Group 18">
            <a:extLst>
              <a:ext uri="{FF2B5EF4-FFF2-40B4-BE49-F238E27FC236}">
                <a16:creationId xmlns:a16="http://schemas.microsoft.com/office/drawing/2014/main" id="{A772378C-188A-9642-8367-AC68344B26E1}"/>
              </a:ext>
            </a:extLst>
          </p:cNvPr>
          <p:cNvGrpSpPr/>
          <p:nvPr/>
        </p:nvGrpSpPr>
        <p:grpSpPr>
          <a:xfrm>
            <a:off x="8982911" y="2337972"/>
            <a:ext cx="451425" cy="451425"/>
            <a:chOff x="8868084" y="2192568"/>
            <a:chExt cx="702051" cy="702051"/>
          </a:xfrm>
        </p:grpSpPr>
        <p:sp>
          <p:nvSpPr>
            <p:cNvPr id="20" name="Oval 19">
              <a:extLst>
                <a:ext uri="{FF2B5EF4-FFF2-40B4-BE49-F238E27FC236}">
                  <a16:creationId xmlns:a16="http://schemas.microsoft.com/office/drawing/2014/main" id="{D8A5C929-410A-D741-A31A-31973EA30BB9}"/>
                </a:ext>
              </a:extLst>
            </p:cNvPr>
            <p:cNvSpPr/>
            <p:nvPr/>
          </p:nvSpPr>
          <p:spPr>
            <a:xfrm>
              <a:off x="8917048" y="2251712"/>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 descr="Image result for &quot;.NET Core&quot; logo">
              <a:extLst>
                <a:ext uri="{FF2B5EF4-FFF2-40B4-BE49-F238E27FC236}">
                  <a16:creationId xmlns:a16="http://schemas.microsoft.com/office/drawing/2014/main" id="{6A3553DB-D241-C24F-A3D1-F4722D808C3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8084" y="2192568"/>
              <a:ext cx="702051" cy="702051"/>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F7507F9D-0247-8D41-874D-587ED427DC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821" y="3188089"/>
            <a:ext cx="344017" cy="344017"/>
          </a:xfrm>
          <a:prstGeom prst="rect">
            <a:avLst/>
          </a:prstGeom>
        </p:spPr>
      </p:pic>
      <p:pic>
        <p:nvPicPr>
          <p:cNvPr id="23" name="Picture 2" descr="Icon">
            <a:extLst>
              <a:ext uri="{FF2B5EF4-FFF2-40B4-BE49-F238E27FC236}">
                <a16:creationId xmlns:a16="http://schemas.microsoft.com/office/drawing/2014/main" id="{B905E3CD-E778-B04A-9212-6866E99306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063" y="3164201"/>
            <a:ext cx="312274" cy="3747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333DEEE-751D-C443-9FFE-690A78E5CF81}"/>
              </a:ext>
            </a:extLst>
          </p:cNvPr>
          <p:cNvSpPr/>
          <p:nvPr/>
        </p:nvSpPr>
        <p:spPr>
          <a:xfrm>
            <a:off x="2933591" y="1042450"/>
            <a:ext cx="2371066"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5" name="Rectangle 24">
            <a:extLst>
              <a:ext uri="{FF2B5EF4-FFF2-40B4-BE49-F238E27FC236}">
                <a16:creationId xmlns:a16="http://schemas.microsoft.com/office/drawing/2014/main" id="{97B433AB-A3E0-C040-9716-3B436C4A363A}"/>
              </a:ext>
            </a:extLst>
          </p:cNvPr>
          <p:cNvSpPr/>
          <p:nvPr/>
        </p:nvSpPr>
        <p:spPr>
          <a:xfrm>
            <a:off x="3324328" y="1153317"/>
            <a:ext cx="1684307" cy="46166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Infrastructure-Ready</a:t>
            </a:r>
            <a:endParaRPr kumimoji="0" lang="en-US" sz="1200" b="0" i="0" u="none" strike="noStrike" kern="1200" cap="none" spc="0" normalizeH="0" baseline="0" noProof="0">
              <a:ln>
                <a:noFill/>
              </a:ln>
              <a:solidFill>
                <a:srgbClr val="3C3C41"/>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a:extLst>
              <a:ext uri="{FF2B5EF4-FFF2-40B4-BE49-F238E27FC236}">
                <a16:creationId xmlns:a16="http://schemas.microsoft.com/office/drawing/2014/main" id="{10ED0DE1-0146-A441-A965-79A835E64BD2}"/>
              </a:ext>
            </a:extLst>
          </p:cNvPr>
          <p:cNvSpPr/>
          <p:nvPr/>
        </p:nvSpPr>
        <p:spPr bwMode="auto">
          <a:xfrm>
            <a:off x="2927854" y="1610425"/>
            <a:ext cx="2387947" cy="53261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 N-Tier</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pic>
        <p:nvPicPr>
          <p:cNvPr id="27" name="Picture 26">
            <a:extLst>
              <a:ext uri="{FF2B5EF4-FFF2-40B4-BE49-F238E27FC236}">
                <a16:creationId xmlns:a16="http://schemas.microsoft.com/office/drawing/2014/main" id="{2347F906-709A-3E45-A13F-8CF5A0260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851" y="2350536"/>
            <a:ext cx="400807" cy="400807"/>
          </a:xfrm>
          <a:prstGeom prst="rect">
            <a:avLst/>
          </a:prstGeom>
        </p:spPr>
      </p:pic>
      <p:pic>
        <p:nvPicPr>
          <p:cNvPr id="28" name="Picture 8" descr="Image result for .NET">
            <a:extLst>
              <a:ext uri="{FF2B5EF4-FFF2-40B4-BE49-F238E27FC236}">
                <a16:creationId xmlns:a16="http://schemas.microsoft.com/office/drawing/2014/main" id="{F5CD138F-256D-704B-AD86-D2FEA3C336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4152" y="2359463"/>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29" name="Flowchart: Magnetic Disk 1">
            <a:extLst>
              <a:ext uri="{FF2B5EF4-FFF2-40B4-BE49-F238E27FC236}">
                <a16:creationId xmlns:a16="http://schemas.microsoft.com/office/drawing/2014/main" id="{15CE4289-F0A2-D440-B123-743F47BAEBB0}"/>
              </a:ext>
            </a:extLst>
          </p:cNvPr>
          <p:cNvSpPr/>
          <p:nvPr/>
        </p:nvSpPr>
        <p:spPr>
          <a:xfrm>
            <a:off x="1360171" y="2982952"/>
            <a:ext cx="536581" cy="472921"/>
          </a:xfrm>
          <a:prstGeom prst="flowChartMagneticDisk">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588" b="1" i="0" u="none" strike="noStrike" kern="1200" cap="none" spc="0" normalizeH="0" baseline="0" noProof="0">
                <a:ln>
                  <a:noFill/>
                </a:ln>
                <a:solidFill>
                  <a:prstClr val="white"/>
                </a:solidFill>
                <a:effectLst/>
                <a:uLnTx/>
                <a:uFillTx/>
                <a:latin typeface="Calibri" panose="020F0502020204030204"/>
                <a:ea typeface="+mn-ea"/>
                <a:cs typeface="Segoe UI" panose="020B0502040204020203" pitchFamily="34" charset="0"/>
              </a:rPr>
              <a:t>Relational Database</a:t>
            </a:r>
          </a:p>
        </p:txBody>
      </p:sp>
      <p:sp>
        <p:nvSpPr>
          <p:cNvPr id="30" name="Rectangle 29">
            <a:extLst>
              <a:ext uri="{FF2B5EF4-FFF2-40B4-BE49-F238E27FC236}">
                <a16:creationId xmlns:a16="http://schemas.microsoft.com/office/drawing/2014/main" id="{26C4ABC9-3574-5548-B9F1-BA37BBDE8257}"/>
              </a:ext>
            </a:extLst>
          </p:cNvPr>
          <p:cNvSpPr/>
          <p:nvPr/>
        </p:nvSpPr>
        <p:spPr>
          <a:xfrm>
            <a:off x="3792841" y="3844923"/>
            <a:ext cx="622316" cy="271554"/>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VMs </a:t>
            </a:r>
          </a:p>
        </p:txBody>
      </p:sp>
      <p:sp>
        <p:nvSpPr>
          <p:cNvPr id="31" name="Rectangle 30">
            <a:extLst>
              <a:ext uri="{FF2B5EF4-FFF2-40B4-BE49-F238E27FC236}">
                <a16:creationId xmlns:a16="http://schemas.microsoft.com/office/drawing/2014/main" id="{6BD5EC5C-69AB-A740-AF4F-3AABE3FF0B09}"/>
              </a:ext>
            </a:extLst>
          </p:cNvPr>
          <p:cNvSpPr/>
          <p:nvPr/>
        </p:nvSpPr>
        <p:spPr>
          <a:xfrm>
            <a:off x="6150863" y="2895087"/>
            <a:ext cx="1196161" cy="246221"/>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Managed services</a:t>
            </a:r>
          </a:p>
        </p:txBody>
      </p:sp>
      <p:pic>
        <p:nvPicPr>
          <p:cNvPr id="32" name="Picture 4" descr="Image result for Windows Server logo">
            <a:extLst>
              <a:ext uri="{FF2B5EF4-FFF2-40B4-BE49-F238E27FC236}">
                <a16:creationId xmlns:a16="http://schemas.microsoft.com/office/drawing/2014/main" id="{5878742D-59C3-334F-ABB4-7A27B15DC9E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19" t="-3146" r="39847" b="30280"/>
          <a:stretch/>
        </p:blipFill>
        <p:spPr bwMode="auto">
          <a:xfrm>
            <a:off x="1372651" y="3595762"/>
            <a:ext cx="421817" cy="355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 result for server icon">
            <a:extLst>
              <a:ext uri="{FF2B5EF4-FFF2-40B4-BE49-F238E27FC236}">
                <a16:creationId xmlns:a16="http://schemas.microsoft.com/office/drawing/2014/main" id="{D0BB5FCC-205A-4645-AFC2-628F34CDC307}"/>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1451920" y="4557199"/>
            <a:ext cx="353080" cy="353080"/>
          </a:xfrm>
          <a:prstGeom prst="rect">
            <a:avLst/>
          </a:prstGeom>
          <a:solidFill>
            <a:schemeClr val="bg1"/>
          </a:solidFill>
          <a:ln>
            <a:noFill/>
          </a:ln>
          <a:extLst/>
        </p:spPr>
      </p:pic>
      <p:sp>
        <p:nvSpPr>
          <p:cNvPr id="34" name="Rectangle 33">
            <a:extLst>
              <a:ext uri="{FF2B5EF4-FFF2-40B4-BE49-F238E27FC236}">
                <a16:creationId xmlns:a16="http://schemas.microsoft.com/office/drawing/2014/main" id="{6A22FFDB-D11A-494D-87CE-764A5F4DFEC5}"/>
              </a:ext>
            </a:extLst>
          </p:cNvPr>
          <p:cNvSpPr/>
          <p:nvPr/>
        </p:nvSpPr>
        <p:spPr>
          <a:xfrm>
            <a:off x="1137781" y="4888746"/>
            <a:ext cx="981359" cy="26161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pic>
        <p:nvPicPr>
          <p:cNvPr id="35" name="Picture 8" descr="Image result for &quot;Azure SQL Database&quot; icon">
            <a:extLst>
              <a:ext uri="{FF2B5EF4-FFF2-40B4-BE49-F238E27FC236}">
                <a16:creationId xmlns:a16="http://schemas.microsoft.com/office/drawing/2014/main" id="{10371CB0-C9B0-4A45-9003-84151FBE7E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9721" y="3346290"/>
            <a:ext cx="424505" cy="424505"/>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Chevron 57">
            <a:extLst>
              <a:ext uri="{FF2B5EF4-FFF2-40B4-BE49-F238E27FC236}">
                <a16:creationId xmlns:a16="http://schemas.microsoft.com/office/drawing/2014/main" id="{D854AB4E-1A78-4E4B-B3CC-17D83BA3A9E8}"/>
              </a:ext>
            </a:extLst>
          </p:cNvPr>
          <p:cNvSpPr/>
          <p:nvPr/>
        </p:nvSpPr>
        <p:spPr>
          <a:xfrm>
            <a:off x="2724538" y="5659981"/>
            <a:ext cx="2511573" cy="29461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Migrate / Rehost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7" name="Arrow: Chevron 64">
            <a:extLst>
              <a:ext uri="{FF2B5EF4-FFF2-40B4-BE49-F238E27FC236}">
                <a16:creationId xmlns:a16="http://schemas.microsoft.com/office/drawing/2014/main" id="{42A9C5C9-2D68-524E-95BC-B92DD4B7DC3C}"/>
              </a:ext>
            </a:extLst>
          </p:cNvPr>
          <p:cNvSpPr/>
          <p:nvPr/>
        </p:nvSpPr>
        <p:spPr>
          <a:xfrm>
            <a:off x="7861779" y="5998725"/>
            <a:ext cx="3900685" cy="29461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8" name="Rectangle 37">
            <a:extLst>
              <a:ext uri="{FF2B5EF4-FFF2-40B4-BE49-F238E27FC236}">
                <a16:creationId xmlns:a16="http://schemas.microsoft.com/office/drawing/2014/main" id="{736EB117-3C70-1B4C-80D7-863EAA00B805}"/>
              </a:ext>
            </a:extLst>
          </p:cNvPr>
          <p:cNvSpPr/>
          <p:nvPr/>
        </p:nvSpPr>
        <p:spPr>
          <a:xfrm>
            <a:off x="8740924" y="5992295"/>
            <a:ext cx="2591094" cy="276999"/>
          </a:xfrm>
          <a:prstGeom prst="rect">
            <a:avLst/>
          </a:prstGeom>
        </p:spPr>
        <p:txBody>
          <a:bodyPr wrap="non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Architected for the cloud, new code</a:t>
            </a:r>
          </a:p>
        </p:txBody>
      </p:sp>
      <p:pic>
        <p:nvPicPr>
          <p:cNvPr id="39" name="Picture 2" descr="Image result for Azure VM icon">
            <a:extLst>
              <a:ext uri="{FF2B5EF4-FFF2-40B4-BE49-F238E27FC236}">
                <a16:creationId xmlns:a16="http://schemas.microsoft.com/office/drawing/2014/main" id="{207B1AB4-048B-2F45-9627-3BBE5CB1FC3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81" r="26646" b="51769"/>
          <a:stretch/>
        </p:blipFill>
        <p:spPr bwMode="auto">
          <a:xfrm>
            <a:off x="3276841" y="3764922"/>
            <a:ext cx="476575" cy="44254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07FEAF97-0ADD-9E43-B39A-55B79C2F01D5}"/>
              </a:ext>
            </a:extLst>
          </p:cNvPr>
          <p:cNvCxnSpPr>
            <a:cxnSpLocks/>
          </p:cNvCxnSpPr>
          <p:nvPr/>
        </p:nvCxnSpPr>
        <p:spPr>
          <a:xfrm>
            <a:off x="644376" y="4141832"/>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F78C9D1-F44D-A247-9E8C-05E8902DADFB}"/>
              </a:ext>
            </a:extLst>
          </p:cNvPr>
          <p:cNvSpPr/>
          <p:nvPr/>
        </p:nvSpPr>
        <p:spPr>
          <a:xfrm>
            <a:off x="3827641" y="4865515"/>
            <a:ext cx="543740" cy="26161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sp>
        <p:nvSpPr>
          <p:cNvPr id="42" name="Rectangle 41">
            <a:extLst>
              <a:ext uri="{FF2B5EF4-FFF2-40B4-BE49-F238E27FC236}">
                <a16:creationId xmlns:a16="http://schemas.microsoft.com/office/drawing/2014/main" id="{1E4CD05F-BBD1-8244-80B4-D5B23A2FD42A}"/>
              </a:ext>
            </a:extLst>
          </p:cNvPr>
          <p:cNvSpPr/>
          <p:nvPr/>
        </p:nvSpPr>
        <p:spPr>
          <a:xfrm>
            <a:off x="8815112" y="3928129"/>
            <a:ext cx="2279791" cy="553998"/>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PaaS for containerized microservices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Serverless computing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Managed services</a:t>
            </a:r>
          </a:p>
        </p:txBody>
      </p:sp>
      <p:pic>
        <p:nvPicPr>
          <p:cNvPr id="43" name="Picture 8" descr="Image result for &quot;Azure SQL Database&quot; icon">
            <a:extLst>
              <a:ext uri="{FF2B5EF4-FFF2-40B4-BE49-F238E27FC236}">
                <a16:creationId xmlns:a16="http://schemas.microsoft.com/office/drawing/2014/main" id="{C8255AE4-D129-EC42-8D69-D5B0BE9E7E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3329" y="3085096"/>
            <a:ext cx="362944" cy="36294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Docker logo">
            <a:extLst>
              <a:ext uri="{FF2B5EF4-FFF2-40B4-BE49-F238E27FC236}">
                <a16:creationId xmlns:a16="http://schemas.microsoft.com/office/drawing/2014/main" id="{0FB0DB7D-90AE-8744-BC7E-50F4387527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75295" y="2270399"/>
            <a:ext cx="372981" cy="3729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Image result for &quot;Azure Container Service&quot; icon">
            <a:extLst>
              <a:ext uri="{FF2B5EF4-FFF2-40B4-BE49-F238E27FC236}">
                <a16:creationId xmlns:a16="http://schemas.microsoft.com/office/drawing/2014/main" id="{BA0A0FAD-3D76-8547-83EB-5DEFBE5A4EAE}"/>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04202" y="2257773"/>
            <a:ext cx="390726" cy="39072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Image result for &quot;Kubernetes&quot; icon">
            <a:extLst>
              <a:ext uri="{FF2B5EF4-FFF2-40B4-BE49-F238E27FC236}">
                <a16:creationId xmlns:a16="http://schemas.microsoft.com/office/drawing/2014/main" id="{AEB7C8A7-2410-8D49-BF5A-12C7F33A9E4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228252" y="2320298"/>
            <a:ext cx="296137" cy="28825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Azure logo">
            <a:extLst>
              <a:ext uri="{FF2B5EF4-FFF2-40B4-BE49-F238E27FC236}">
                <a16:creationId xmlns:a16="http://schemas.microsoft.com/office/drawing/2014/main" id="{3EE973B3-2216-B64A-BB3E-7522DC6094BB}"/>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0232" y="4600170"/>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C6B14DC-831E-ED45-B4F9-41AD474DFFAE}"/>
              </a:ext>
            </a:extLst>
          </p:cNvPr>
          <p:cNvSpPr/>
          <p:nvPr/>
        </p:nvSpPr>
        <p:spPr>
          <a:xfrm>
            <a:off x="5507973" y="4215996"/>
            <a:ext cx="2371065" cy="246221"/>
          </a:xfrm>
          <a:prstGeom prst="rect">
            <a:avLst/>
          </a:prstGeom>
        </p:spPr>
        <p:txBody>
          <a:bodyPr wrap="square">
            <a:spAutoFit/>
          </a:bodyPr>
          <a:lstStyle/>
          <a:p>
            <a:pPr marL="0" marR="0" lvl="0" indent="0" algn="ctr" defTabSz="914225"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And Windows Containers</a:t>
            </a:r>
          </a:p>
        </p:txBody>
      </p:sp>
      <p:sp>
        <p:nvSpPr>
          <p:cNvPr id="49" name="Rectangle 48">
            <a:extLst>
              <a:ext uri="{FF2B5EF4-FFF2-40B4-BE49-F238E27FC236}">
                <a16:creationId xmlns:a16="http://schemas.microsoft.com/office/drawing/2014/main" id="{D7AF34C5-FEDC-F244-914E-547CCDC38423}"/>
              </a:ext>
            </a:extLst>
          </p:cNvPr>
          <p:cNvSpPr/>
          <p:nvPr/>
        </p:nvSpPr>
        <p:spPr>
          <a:xfrm>
            <a:off x="3084809" y="2876528"/>
            <a:ext cx="2096533" cy="40011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IaaS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(Infrastructure as a Service) </a:t>
            </a:r>
          </a:p>
        </p:txBody>
      </p:sp>
      <p:sp>
        <p:nvSpPr>
          <p:cNvPr id="50" name="Arrow: Chevron 88">
            <a:extLst>
              <a:ext uri="{FF2B5EF4-FFF2-40B4-BE49-F238E27FC236}">
                <a16:creationId xmlns:a16="http://schemas.microsoft.com/office/drawing/2014/main" id="{426230FA-5B4F-9D42-B62C-78101700F93B}"/>
              </a:ext>
            </a:extLst>
          </p:cNvPr>
          <p:cNvSpPr/>
          <p:nvPr/>
        </p:nvSpPr>
        <p:spPr>
          <a:xfrm>
            <a:off x="5168891" y="5652356"/>
            <a:ext cx="6608965" cy="302236"/>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Modernize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1" name="Picture 6" descr="Image result for VSTS icon">
            <a:extLst>
              <a:ext uri="{FF2B5EF4-FFF2-40B4-BE49-F238E27FC236}">
                <a16:creationId xmlns:a16="http://schemas.microsoft.com/office/drawing/2014/main" id="{2C696895-7FB4-3544-96FC-C29D88AD7C57}"/>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1814" y="3483741"/>
            <a:ext cx="359047" cy="3590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VSTS icon">
            <a:extLst>
              <a:ext uri="{FF2B5EF4-FFF2-40B4-BE49-F238E27FC236}">
                <a16:creationId xmlns:a16="http://schemas.microsoft.com/office/drawing/2014/main" id="{CBC25124-B109-2041-AF38-1262A64249B5}"/>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775461"/>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Azure App Service icon">
            <a:extLst>
              <a:ext uri="{FF2B5EF4-FFF2-40B4-BE49-F238E27FC236}">
                <a16:creationId xmlns:a16="http://schemas.microsoft.com/office/drawing/2014/main" id="{47A62C83-B81F-D547-A648-49C2CFB5089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02053" y="3834327"/>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a:extLst>
              <a:ext uri="{FF2B5EF4-FFF2-40B4-BE49-F238E27FC236}">
                <a16:creationId xmlns:a16="http://schemas.microsoft.com/office/drawing/2014/main" id="{2DDEA618-8580-2C47-B7CE-1BEFFEB4C36A}"/>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376455" y="3841481"/>
            <a:ext cx="323349" cy="323349"/>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Chevron 106">
            <a:extLst>
              <a:ext uri="{FF2B5EF4-FFF2-40B4-BE49-F238E27FC236}">
                <a16:creationId xmlns:a16="http://schemas.microsoft.com/office/drawing/2014/main" id="{AF372DD9-C4C9-5B44-AE68-E01266FB4410}"/>
              </a:ext>
            </a:extLst>
          </p:cNvPr>
          <p:cNvSpPr/>
          <p:nvPr/>
        </p:nvSpPr>
        <p:spPr>
          <a:xfrm>
            <a:off x="5168891" y="5998725"/>
            <a:ext cx="2735523" cy="29461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Minimal code changes</a:t>
            </a:r>
          </a:p>
        </p:txBody>
      </p:sp>
      <p:sp>
        <p:nvSpPr>
          <p:cNvPr id="56" name="Rectangle 55">
            <a:extLst>
              <a:ext uri="{FF2B5EF4-FFF2-40B4-BE49-F238E27FC236}">
                <a16:creationId xmlns:a16="http://schemas.microsoft.com/office/drawing/2014/main" id="{D5150FEF-126C-CA47-83B5-EA1A60624FA3}"/>
              </a:ext>
            </a:extLst>
          </p:cNvPr>
          <p:cNvSpPr/>
          <p:nvPr/>
        </p:nvSpPr>
        <p:spPr>
          <a:xfrm>
            <a:off x="2724539" y="5344811"/>
            <a:ext cx="9037927" cy="246460"/>
          </a:xfrm>
          <a:prstGeom prst="rect">
            <a:avLst/>
          </a:prstGeom>
          <a:solidFill>
            <a:schemeClr val="accent1"/>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57" name="Rectangle 56">
            <a:extLst>
              <a:ext uri="{FF2B5EF4-FFF2-40B4-BE49-F238E27FC236}">
                <a16:creationId xmlns:a16="http://schemas.microsoft.com/office/drawing/2014/main" id="{ADA78979-36E2-4746-83DF-4211F552D6E8}"/>
              </a:ext>
            </a:extLst>
          </p:cNvPr>
          <p:cNvSpPr/>
          <p:nvPr/>
        </p:nvSpPr>
        <p:spPr>
          <a:xfrm>
            <a:off x="2653644" y="5320797"/>
            <a:ext cx="9113652" cy="280846"/>
          </a:xfrm>
          <a:prstGeom prst="rect">
            <a:avLst/>
          </a:prstGeom>
        </p:spPr>
        <p:txBody>
          <a:bodyPr wrap="squar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Base Cloud Environment and cross-cutting concerns</a:t>
            </a: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Network, Hybrid-cloud, Identity/</a:t>
            </a:r>
            <a:r>
              <a:rPr kumimoji="0" lang="en-US" sz="1200" b="0" i="0" u="none" strike="noStrike" kern="1200" cap="none" spc="0" normalizeH="0" baseline="0" noProof="0" err="1">
                <a:ln>
                  <a:noFill/>
                </a:ln>
                <a:solidFill>
                  <a:prstClr val="white"/>
                </a:solidFill>
                <a:effectLst/>
                <a:uLnTx/>
                <a:uFillTx/>
                <a:latin typeface="Segoe UI Light" panose="020B0502040204020203" pitchFamily="34" charset="0"/>
                <a:ea typeface="+mn-ea"/>
                <a:cs typeface="Segoe UI Light" panose="020B0502040204020203" pitchFamily="34" charset="0"/>
              </a:rPr>
              <a:t>Auth</a:t>
            </a: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 Cost control and Operations model</a:t>
            </a:r>
          </a:p>
        </p:txBody>
      </p:sp>
      <p:cxnSp>
        <p:nvCxnSpPr>
          <p:cNvPr id="58" name="Straight Connector 57">
            <a:extLst>
              <a:ext uri="{FF2B5EF4-FFF2-40B4-BE49-F238E27FC236}">
                <a16:creationId xmlns:a16="http://schemas.microsoft.com/office/drawing/2014/main" id="{78FFBDBF-B689-794D-B6B4-E0338ED70968}"/>
              </a:ext>
            </a:extLst>
          </p:cNvPr>
          <p:cNvCxnSpPr>
            <a:cxnSpLocks/>
          </p:cNvCxnSpPr>
          <p:nvPr/>
        </p:nvCxnSpPr>
        <p:spPr>
          <a:xfrm>
            <a:off x="3160030" y="2885209"/>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533A4C-4CC1-044C-B354-EC41078D0CE5}"/>
              </a:ext>
            </a:extLst>
          </p:cNvPr>
          <p:cNvCxnSpPr>
            <a:cxnSpLocks/>
          </p:cNvCxnSpPr>
          <p:nvPr/>
        </p:nvCxnSpPr>
        <p:spPr>
          <a:xfrm>
            <a:off x="5729781" y="2888089"/>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6F37832-AB17-9247-87BF-F2725AAA2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443" y="2340640"/>
            <a:ext cx="400807" cy="400807"/>
          </a:xfrm>
          <a:prstGeom prst="rect">
            <a:avLst/>
          </a:prstGeom>
        </p:spPr>
      </p:pic>
      <p:pic>
        <p:nvPicPr>
          <p:cNvPr id="61" name="Picture 8" descr="Image result for .NET">
            <a:extLst>
              <a:ext uri="{FF2B5EF4-FFF2-40B4-BE49-F238E27FC236}">
                <a16:creationId xmlns:a16="http://schemas.microsoft.com/office/drawing/2014/main" id="{51D2DDE7-488D-D146-8233-FB50167BC7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744" y="2349566"/>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658B0CF-BDCA-1342-858E-DD6D9A8A0D79}"/>
              </a:ext>
            </a:extLst>
          </p:cNvPr>
          <p:cNvSpPr/>
          <p:nvPr/>
        </p:nvSpPr>
        <p:spPr>
          <a:xfrm>
            <a:off x="6477074" y="4865515"/>
            <a:ext cx="543740" cy="26161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63" name="Picture 4" descr="Image result for Azure logo">
            <a:extLst>
              <a:ext uri="{FF2B5EF4-FFF2-40B4-BE49-F238E27FC236}">
                <a16:creationId xmlns:a16="http://schemas.microsoft.com/office/drawing/2014/main" id="{3A9C4310-F62F-5447-9F30-B4DAF503B6A0}"/>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665" y="4600170"/>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3788ECDC-0ED1-AD48-8AD9-5DD9B21288DD}"/>
              </a:ext>
            </a:extLst>
          </p:cNvPr>
          <p:cNvSpPr/>
          <p:nvPr/>
        </p:nvSpPr>
        <p:spPr>
          <a:xfrm>
            <a:off x="9671606" y="4918875"/>
            <a:ext cx="543740" cy="26161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65" name="Picture 4" descr="Image result for Azure logo">
            <a:extLst>
              <a:ext uri="{FF2B5EF4-FFF2-40B4-BE49-F238E27FC236}">
                <a16:creationId xmlns:a16="http://schemas.microsoft.com/office/drawing/2014/main" id="{9A378302-DF74-5343-94E7-59D29C1C2DA2}"/>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197" y="4653530"/>
            <a:ext cx="412708" cy="30774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7F0E2071-4CA1-B649-9153-F643932047E5}"/>
              </a:ext>
            </a:extLst>
          </p:cNvPr>
          <p:cNvCxnSpPr>
            <a:cxnSpLocks/>
          </p:cNvCxnSpPr>
          <p:nvPr/>
        </p:nvCxnSpPr>
        <p:spPr>
          <a:xfrm>
            <a:off x="9931868" y="2270399"/>
            <a:ext cx="0" cy="150323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9A68FB-ED21-FE4A-A256-FD5D459BB520}"/>
              </a:ext>
            </a:extLst>
          </p:cNvPr>
          <p:cNvCxnSpPr>
            <a:cxnSpLocks/>
          </p:cNvCxnSpPr>
          <p:nvPr/>
        </p:nvCxnSpPr>
        <p:spPr>
          <a:xfrm>
            <a:off x="8426118" y="3010188"/>
            <a:ext cx="1437864"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5D4DA40D-8368-7C47-A0C7-5F7206B020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23329" y="2725804"/>
            <a:ext cx="246558" cy="246558"/>
          </a:xfrm>
          <a:prstGeom prst="rect">
            <a:avLst/>
          </a:prstGeom>
        </p:spPr>
      </p:pic>
      <p:pic>
        <p:nvPicPr>
          <p:cNvPr id="69" name="Graphic 68">
            <a:extLst>
              <a:ext uri="{FF2B5EF4-FFF2-40B4-BE49-F238E27FC236}">
                <a16:creationId xmlns:a16="http://schemas.microsoft.com/office/drawing/2014/main" id="{64203833-EB80-0A4E-B01A-FBFBCF2A180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191704" y="3133443"/>
            <a:ext cx="319157" cy="317851"/>
          </a:xfrm>
          <a:prstGeom prst="rect">
            <a:avLst/>
          </a:prstGeom>
        </p:spPr>
      </p:pic>
      <p:pic>
        <p:nvPicPr>
          <p:cNvPr id="70" name="Graphic 69">
            <a:extLst>
              <a:ext uri="{FF2B5EF4-FFF2-40B4-BE49-F238E27FC236}">
                <a16:creationId xmlns:a16="http://schemas.microsoft.com/office/drawing/2014/main" id="{679AF588-86F1-EB42-8AE8-F68E548976A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10720" y="2761905"/>
            <a:ext cx="279129" cy="257321"/>
          </a:xfrm>
          <a:prstGeom prst="rect">
            <a:avLst/>
          </a:prstGeom>
        </p:spPr>
      </p:pic>
      <p:pic>
        <p:nvPicPr>
          <p:cNvPr id="71" name="Graphic 70">
            <a:extLst>
              <a:ext uri="{FF2B5EF4-FFF2-40B4-BE49-F238E27FC236}">
                <a16:creationId xmlns:a16="http://schemas.microsoft.com/office/drawing/2014/main" id="{109D5037-2706-8E41-9EA9-98316CFD0640}"/>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59551" y="3854710"/>
            <a:ext cx="210556" cy="322852"/>
          </a:xfrm>
          <a:prstGeom prst="rect">
            <a:avLst/>
          </a:prstGeom>
        </p:spPr>
      </p:pic>
      <p:pic>
        <p:nvPicPr>
          <p:cNvPr id="72" name="Graphic 71">
            <a:extLst>
              <a:ext uri="{FF2B5EF4-FFF2-40B4-BE49-F238E27FC236}">
                <a16:creationId xmlns:a16="http://schemas.microsoft.com/office/drawing/2014/main" id="{9CDC5E70-40AB-C240-A851-FBFA43144B1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70680" y="3517756"/>
            <a:ext cx="210556" cy="322852"/>
          </a:xfrm>
          <a:prstGeom prst="rect">
            <a:avLst/>
          </a:prstGeom>
        </p:spPr>
      </p:pic>
      <p:pic>
        <p:nvPicPr>
          <p:cNvPr id="73" name="Picture 72">
            <a:extLst>
              <a:ext uri="{FF2B5EF4-FFF2-40B4-BE49-F238E27FC236}">
                <a16:creationId xmlns:a16="http://schemas.microsoft.com/office/drawing/2014/main" id="{9AFE267A-4AA4-A94E-8ADF-F9CE19E5911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00109" y="3764922"/>
            <a:ext cx="467426" cy="467426"/>
          </a:xfrm>
          <a:prstGeom prst="rect">
            <a:avLst/>
          </a:prstGeom>
        </p:spPr>
      </p:pic>
    </p:spTree>
    <p:extLst>
      <p:ext uri="{BB962C8B-B14F-4D97-AF65-F5344CB8AC3E}">
        <p14:creationId xmlns:p14="http://schemas.microsoft.com/office/powerpoint/2010/main" val="8472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t>Azure Services </a:t>
            </a:r>
            <a:r>
              <a:rPr lang="en-US">
                <a:solidFill>
                  <a:schemeClr val="accent1"/>
                </a:solidFill>
              </a:rPr>
              <a:t>Recommendations</a:t>
            </a:r>
            <a:r>
              <a:rPr lang="en-US"/>
              <a:t> for .NET Apps</a:t>
            </a:r>
          </a:p>
        </p:txBody>
      </p:sp>
      <p:graphicFrame>
        <p:nvGraphicFramePr>
          <p:cNvPr id="54" name="Table 53">
            <a:extLst>
              <a:ext uri="{FF2B5EF4-FFF2-40B4-BE49-F238E27FC236}">
                <a16:creationId xmlns:a16="http://schemas.microsoft.com/office/drawing/2014/main" id="{44F3A6CA-5599-9340-A487-DA2DA8ECA12B}"/>
              </a:ext>
            </a:extLst>
          </p:cNvPr>
          <p:cNvGraphicFramePr>
            <a:graphicFrameLocks noGrp="1"/>
          </p:cNvGraphicFramePr>
          <p:nvPr>
            <p:extLst/>
          </p:nvPr>
        </p:nvGraphicFramePr>
        <p:xfrm>
          <a:off x="1240650" y="1745135"/>
          <a:ext cx="10121254" cy="4255448"/>
        </p:xfrm>
        <a:graphic>
          <a:graphicData uri="http://schemas.openxmlformats.org/drawingml/2006/table">
            <a:tbl>
              <a:tblPr/>
              <a:tblGrid>
                <a:gridCol w="1326685">
                  <a:extLst>
                    <a:ext uri="{9D8B030D-6E8A-4147-A177-3AD203B41FA5}">
                      <a16:colId xmlns:a16="http://schemas.microsoft.com/office/drawing/2014/main" val="575373218"/>
                    </a:ext>
                  </a:extLst>
                </a:gridCol>
                <a:gridCol w="1493329">
                  <a:extLst>
                    <a:ext uri="{9D8B030D-6E8A-4147-A177-3AD203B41FA5}">
                      <a16:colId xmlns:a16="http://schemas.microsoft.com/office/drawing/2014/main" val="1109179229"/>
                    </a:ext>
                  </a:extLst>
                </a:gridCol>
                <a:gridCol w="1417447">
                  <a:extLst>
                    <a:ext uri="{9D8B030D-6E8A-4147-A177-3AD203B41FA5}">
                      <a16:colId xmlns:a16="http://schemas.microsoft.com/office/drawing/2014/main" val="2539173680"/>
                    </a:ext>
                  </a:extLst>
                </a:gridCol>
                <a:gridCol w="1732887">
                  <a:extLst>
                    <a:ext uri="{9D8B030D-6E8A-4147-A177-3AD203B41FA5}">
                      <a16:colId xmlns:a16="http://schemas.microsoft.com/office/drawing/2014/main" val="2007830935"/>
                    </a:ext>
                  </a:extLst>
                </a:gridCol>
                <a:gridCol w="1263894">
                  <a:extLst>
                    <a:ext uri="{9D8B030D-6E8A-4147-A177-3AD203B41FA5}">
                      <a16:colId xmlns:a16="http://schemas.microsoft.com/office/drawing/2014/main" val="730052499"/>
                    </a:ext>
                  </a:extLst>
                </a:gridCol>
                <a:gridCol w="1287742">
                  <a:extLst>
                    <a:ext uri="{9D8B030D-6E8A-4147-A177-3AD203B41FA5}">
                      <a16:colId xmlns:a16="http://schemas.microsoft.com/office/drawing/2014/main" val="1805609661"/>
                    </a:ext>
                  </a:extLst>
                </a:gridCol>
                <a:gridCol w="1599270">
                  <a:extLst>
                    <a:ext uri="{9D8B030D-6E8A-4147-A177-3AD203B41FA5}">
                      <a16:colId xmlns:a16="http://schemas.microsoft.com/office/drawing/2014/main" val="4206697296"/>
                    </a:ext>
                  </a:extLst>
                </a:gridCol>
              </a:tblGrid>
              <a:tr h="1035256">
                <a:tc>
                  <a:txBody>
                    <a:bodyPr/>
                    <a:lstStyle/>
                    <a:p>
                      <a:endParaRPr lang="en-US" sz="1800">
                        <a:latin typeface="Segoe UI" panose="020B0502040204020203" pitchFamily="34" charset="0"/>
                        <a:cs typeface="Segoe UI" panose="020B0502040204020203" pitchFamily="34" charset="0"/>
                      </a:endParaRP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Virtual </a:t>
                      </a:r>
                    </a:p>
                    <a:p>
                      <a:r>
                        <a:rPr lang="en-US" sz="1200" b="1" kern="1200">
                          <a:solidFill>
                            <a:schemeClr val="bg1"/>
                          </a:solidFill>
                          <a:latin typeface="Segoe UI" panose="020B0502040204020203" pitchFamily="34" charset="0"/>
                          <a:ea typeface="+mn-ea"/>
                          <a:cs typeface="Segoe UI" panose="020B0502040204020203" pitchFamily="34" charset="0"/>
                        </a:rPr>
                        <a:t>Machines (VMs)</a:t>
                      </a:r>
                    </a:p>
                    <a:p>
                      <a:endParaRPr lang="en-US" sz="1200" b="1" kern="1200">
                        <a:solidFill>
                          <a:schemeClr val="bg1"/>
                        </a:solidFill>
                        <a:latin typeface="Segoe UI" panose="020B0502040204020203" pitchFamily="34" charset="0"/>
                        <a:ea typeface="+mn-ea"/>
                        <a:cs typeface="Segoe UI" panose="020B0502040204020203" pitchFamily="34" charset="0"/>
                      </a:endParaRP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App Service</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Kubernetes Service (AKS)</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Functions</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a:t>
                      </a:r>
                    </a:p>
                    <a:p>
                      <a:r>
                        <a:rPr lang="en-US" sz="1200" b="1">
                          <a:solidFill>
                            <a:schemeClr val="bg1"/>
                          </a:solidFill>
                          <a:latin typeface="Segoe UI" panose="020B0502040204020203" pitchFamily="34" charset="0"/>
                          <a:cs typeface="Segoe UI" panose="020B0502040204020203" pitchFamily="34" charset="0"/>
                        </a:rPr>
                        <a:t>Batch</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Segoe UI" panose="020B0502040204020203" pitchFamily="34" charset="0"/>
                          <a:cs typeface="Segoe UI" panose="020B0502040204020203" pitchFamily="34" charset="0"/>
                        </a:rPr>
                        <a:t>Azure Container Instances (ACI)</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80326584"/>
                  </a:ext>
                </a:extLst>
              </a:tr>
              <a:tr h="802685">
                <a:tc>
                  <a:txBody>
                    <a:bodyPr/>
                    <a:lstStyle/>
                    <a:p>
                      <a:pPr algn="ctr"/>
                      <a:r>
                        <a:rPr lang="en-US" sz="1200" b="1">
                          <a:solidFill>
                            <a:srgbClr val="0070C0"/>
                          </a:solidFill>
                          <a:latin typeface="Segoe UI" panose="020B0502040204020203" pitchFamily="34" charset="0"/>
                          <a:cs typeface="Segoe UI" panose="020B0502040204020203" pitchFamily="34" charset="0"/>
                        </a:rPr>
                        <a:t>Web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(Monolithic architecture)</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897920301"/>
                  </a:ext>
                </a:extLst>
              </a:tr>
              <a:tr h="784284">
                <a:tc>
                  <a:txBody>
                    <a:bodyPr/>
                    <a:lstStyle/>
                    <a:p>
                      <a:pPr algn="ctr"/>
                      <a:r>
                        <a:rPr lang="en-US" sz="1200" b="1">
                          <a:solidFill>
                            <a:srgbClr val="0070C0"/>
                          </a:solidFill>
                          <a:latin typeface="Segoe UI" panose="020B0502040204020203" pitchFamily="34" charset="0"/>
                          <a:cs typeface="Segoe UI" panose="020B0502040204020203" pitchFamily="34" charset="0"/>
                        </a:rPr>
                        <a:t>N-Tier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(Coarse-grain services)</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045872715"/>
                  </a:ext>
                </a:extLst>
              </a:tr>
              <a:tr h="814139">
                <a:tc>
                  <a:txBody>
                    <a:bodyPr/>
                    <a:lstStyle/>
                    <a:p>
                      <a:pPr algn="ctr"/>
                      <a:r>
                        <a:rPr lang="en-US" sz="1200" b="1">
                          <a:solidFill>
                            <a:srgbClr val="0070C0"/>
                          </a:solidFill>
                          <a:latin typeface="Segoe UI" panose="020B0502040204020203" pitchFamily="34" charset="0"/>
                          <a:cs typeface="Segoe UI" panose="020B0502040204020203" pitchFamily="34" charset="0"/>
                        </a:rPr>
                        <a:t>Cloud-Native</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(Microservices  architecture)</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70579708"/>
                  </a:ext>
                </a:extLst>
              </a:tr>
              <a:tr h="819084">
                <a:tc>
                  <a:txBody>
                    <a:bodyPr/>
                    <a:lstStyle/>
                    <a:p>
                      <a:pPr algn="ctr"/>
                      <a:r>
                        <a:rPr lang="en-US" sz="1200" b="1">
                          <a:solidFill>
                            <a:srgbClr val="0070C0"/>
                          </a:solidFill>
                          <a:latin typeface="Segoe UI" panose="020B0502040204020203" pitchFamily="34" charset="0"/>
                          <a:cs typeface="Segoe UI" panose="020B0502040204020203" pitchFamily="34" charset="0"/>
                        </a:rPr>
                        <a:t>Batch / Jobs </a:t>
                      </a:r>
                      <a:r>
                        <a:rPr lang="en-US" sz="1200">
                          <a:solidFill>
                            <a:schemeClr val="accent4">
                              <a:lumMod val="75000"/>
                            </a:schemeClr>
                          </a:solidFill>
                          <a:latin typeface="Segoe UI" panose="020B0502040204020203" pitchFamily="34" charset="0"/>
                          <a:cs typeface="Segoe UI" panose="020B0502040204020203" pitchFamily="34" charset="0"/>
                        </a:rPr>
                        <a:t>(</a:t>
                      </a:r>
                      <a:r>
                        <a:rPr lang="en-US" sz="1200" kern="1200">
                          <a:solidFill>
                            <a:schemeClr val="accent4">
                              <a:lumMod val="75000"/>
                            </a:schemeClr>
                          </a:solidFill>
                          <a:latin typeface="Segoe UI" panose="020B0502040204020203" pitchFamily="34" charset="0"/>
                          <a:ea typeface="+mn-ea"/>
                          <a:cs typeface="Segoe UI" panose="020B0502040204020203" pitchFamily="34" charset="0"/>
                        </a:rPr>
                        <a:t>Background</a:t>
                      </a:r>
                      <a:r>
                        <a:rPr lang="en-US" sz="1200">
                          <a:solidFill>
                            <a:schemeClr val="accent4">
                              <a:lumMod val="75000"/>
                            </a:schemeClr>
                          </a:solidFill>
                          <a:latin typeface="Segoe UI" panose="020B0502040204020203" pitchFamily="34" charset="0"/>
                          <a:cs typeface="Segoe UI" panose="020B0502040204020203" pitchFamily="34" charset="0"/>
                        </a:rPr>
                        <a:t> tasks)</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033901733"/>
                  </a:ext>
                </a:extLst>
              </a:tr>
            </a:tbl>
          </a:graphicData>
        </a:graphic>
      </p:graphicFrame>
      <p:sp>
        <p:nvSpPr>
          <p:cNvPr id="55" name="Right Brace 54">
            <a:extLst>
              <a:ext uri="{FF2B5EF4-FFF2-40B4-BE49-F238E27FC236}">
                <a16:creationId xmlns:a16="http://schemas.microsoft.com/office/drawing/2014/main" id="{CEE5F4FE-E8DF-B548-9B6B-12599516559D}"/>
              </a:ext>
            </a:extLst>
          </p:cNvPr>
          <p:cNvSpPr/>
          <p:nvPr/>
        </p:nvSpPr>
        <p:spPr>
          <a:xfrm rot="16200000">
            <a:off x="6206512" y="-3484957"/>
            <a:ext cx="189529" cy="10121254"/>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92" tIns="44796" rIns="89592" bIns="44796" numCol="1" spcCol="0" rtlCol="0" fromWordArt="0" anchor="t" anchorCtr="0" forceAA="0" compatLnSpc="1">
            <a:prstTxWarp prst="textNoShape">
              <a:avLst/>
            </a:prstTxWarp>
            <a:no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 name="Right Brace 55">
            <a:extLst>
              <a:ext uri="{FF2B5EF4-FFF2-40B4-BE49-F238E27FC236}">
                <a16:creationId xmlns:a16="http://schemas.microsoft.com/office/drawing/2014/main" id="{3C153A4F-85E9-F342-BF5E-B282A87B7A34}"/>
              </a:ext>
            </a:extLst>
          </p:cNvPr>
          <p:cNvSpPr/>
          <p:nvPr/>
        </p:nvSpPr>
        <p:spPr>
          <a:xfrm rot="10800000">
            <a:off x="944616" y="2773111"/>
            <a:ext cx="225738" cy="3221468"/>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92" tIns="44796" rIns="89592" bIns="44796" numCol="1" spcCol="0" rtlCol="0" fromWordArt="0" anchor="t" anchorCtr="0" forceAA="0" compatLnSpc="1">
            <a:prstTxWarp prst="textNoShape">
              <a:avLst/>
            </a:prstTxWarp>
            <a:no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D93698A1-DECB-BD49-9D64-0D423BA5E403}"/>
              </a:ext>
            </a:extLst>
          </p:cNvPr>
          <p:cNvSpPr/>
          <p:nvPr/>
        </p:nvSpPr>
        <p:spPr>
          <a:xfrm rot="16200000">
            <a:off x="48286" y="4109877"/>
            <a:ext cx="125289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Architecture</a:t>
            </a:r>
          </a:p>
        </p:txBody>
      </p:sp>
      <p:pic>
        <p:nvPicPr>
          <p:cNvPr id="58" name="Picture 2">
            <a:extLst>
              <a:ext uri="{FF2B5EF4-FFF2-40B4-BE49-F238E27FC236}">
                <a16:creationId xmlns:a16="http://schemas.microsoft.com/office/drawing/2014/main" id="{312F7409-F0D8-8D42-AD4D-CA2CFF459841}"/>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201" y="2931494"/>
            <a:ext cx="401555" cy="401555"/>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1EA5F9FF-4B53-7D48-A822-921FABCCC86B}"/>
              </a:ext>
            </a:extLst>
          </p:cNvPr>
          <p:cNvSpPr/>
          <p:nvPr/>
        </p:nvSpPr>
        <p:spPr>
          <a:xfrm>
            <a:off x="5862118" y="4711646"/>
            <a:ext cx="852063" cy="21120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Recommended</a:t>
            </a:r>
          </a:p>
        </p:txBody>
      </p:sp>
      <p:sp>
        <p:nvSpPr>
          <p:cNvPr id="60" name="Rectangle 59">
            <a:extLst>
              <a:ext uri="{FF2B5EF4-FFF2-40B4-BE49-F238E27FC236}">
                <a16:creationId xmlns:a16="http://schemas.microsoft.com/office/drawing/2014/main" id="{658359D5-86D6-AC44-A59B-5B78D9560D0A}"/>
              </a:ext>
            </a:extLst>
          </p:cNvPr>
          <p:cNvSpPr/>
          <p:nvPr/>
        </p:nvSpPr>
        <p:spPr>
          <a:xfrm>
            <a:off x="7472650" y="4731736"/>
            <a:ext cx="976705" cy="452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event-driven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Recommended</a:t>
            </a:r>
          </a:p>
        </p:txBody>
      </p:sp>
      <p:sp>
        <p:nvSpPr>
          <p:cNvPr id="61" name="Rectangle 60">
            <a:extLst>
              <a:ext uri="{FF2B5EF4-FFF2-40B4-BE49-F238E27FC236}">
                <a16:creationId xmlns:a16="http://schemas.microsoft.com/office/drawing/2014/main" id="{05546713-5AEA-F040-BD8A-BB1B644C02E9}"/>
              </a:ext>
            </a:extLst>
          </p:cNvPr>
          <p:cNvSpPr/>
          <p:nvPr/>
        </p:nvSpPr>
        <p:spPr>
          <a:xfrm>
            <a:off x="7413365" y="5528790"/>
            <a:ext cx="1101290" cy="4525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1" i="0" u="none" strike="noStrike" kern="1200" cap="none" spc="0" normalizeH="0" baseline="0" noProof="0">
                <a:ln>
                  <a:noFill/>
                </a:ln>
                <a:solidFill>
                  <a:srgbClr val="000000"/>
                </a:solidFill>
                <a:effectLst/>
                <a:uLnTx/>
                <a:uFillTx/>
                <a:latin typeface="Calibri" panose="020F0502020204030204"/>
                <a:ea typeface="+mn-ea"/>
                <a:cs typeface="Segoe UI" panose="020B0502040204020203" pitchFamily="34" charset="0"/>
              </a:rPr>
              <a:t>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1" i="0" u="none" strike="noStrike" kern="1200" cap="none" spc="0" normalizeH="0" baseline="0" noProof="0">
                <a:ln>
                  <a:noFill/>
                </a:ln>
                <a:solidFill>
                  <a:srgbClr val="000000"/>
                </a:solidFill>
                <a:effectLst/>
                <a:uLnTx/>
                <a:uFillTx/>
                <a:latin typeface="Calibri" panose="020F0502020204030204"/>
                <a:ea typeface="+mn-ea"/>
                <a:cs typeface="Segoe UI" panose="020B0502040204020203" pitchFamily="34" charset="0"/>
              </a:rPr>
              <a:t>background</a:t>
            </a:r>
            <a:r>
              <a:rPr kumimoji="0" lang="en-US" sz="784" b="0" i="0" u="none" strike="noStrike" kern="1200" cap="none" spc="0" normalizeH="0" baseline="0" noProof="0">
                <a:ln>
                  <a:noFill/>
                </a:ln>
                <a:solidFill>
                  <a:srgbClr val="000000"/>
                </a:solidFill>
                <a:effectLst/>
                <a:uLnTx/>
                <a:uFillTx/>
                <a:latin typeface="Calibri" panose="020F0502020204030204"/>
                <a:ea typeface="+mn-ea"/>
                <a:cs typeface="Segoe UI" panose="020B0502040204020203" pitchFamily="34" charset="0"/>
              </a:rPr>
              <a:t> </a:t>
            </a:r>
            <a:r>
              <a:rPr kumimoji="0" lang="en-US" sz="784" b="1" i="0" u="none" strike="noStrike" kern="1200" cap="none" spc="0" normalizeH="0" baseline="0" noProof="0">
                <a:ln>
                  <a:noFill/>
                </a:ln>
                <a:solidFill>
                  <a:srgbClr val="000000"/>
                </a:solidFill>
                <a:effectLst/>
                <a:uLnTx/>
                <a:uFillTx/>
                <a:latin typeface="Calibri" panose="020F0502020204030204"/>
                <a:ea typeface="+mn-ea"/>
                <a:cs typeface="Segoe UI" panose="020B0502040204020203" pitchFamily="34" charset="0"/>
              </a:rPr>
              <a:t>tasks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Calibri" panose="020F0502020204030204"/>
                <a:ea typeface="+mn-ea"/>
                <a:cs typeface="Segoe UI" panose="020B0502040204020203" pitchFamily="34" charset="0"/>
              </a:rPr>
              <a:t>Recommended</a:t>
            </a:r>
          </a:p>
        </p:txBody>
      </p:sp>
      <p:sp>
        <p:nvSpPr>
          <p:cNvPr id="62" name="Rectangle 61">
            <a:extLst>
              <a:ext uri="{FF2B5EF4-FFF2-40B4-BE49-F238E27FC236}">
                <a16:creationId xmlns:a16="http://schemas.microsoft.com/office/drawing/2014/main" id="{5AE7A703-2394-4748-BF45-B36790ADF4E2}"/>
              </a:ext>
            </a:extLst>
          </p:cNvPr>
          <p:cNvSpPr/>
          <p:nvPr/>
        </p:nvSpPr>
        <p:spPr>
          <a:xfrm>
            <a:off x="8632671" y="5552310"/>
            <a:ext cx="977782" cy="3318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a:t>
            </a: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Batch </a:t>
            </a:r>
            <a:r>
              <a:rPr kumimoji="0" lang="en-US" sz="784"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Recommended</a:t>
            </a:r>
          </a:p>
        </p:txBody>
      </p:sp>
      <p:pic>
        <p:nvPicPr>
          <p:cNvPr id="63" name="Picture 16" descr="Image result for &quot;Azure Container Service&quot; icon">
            <a:extLst>
              <a:ext uri="{FF2B5EF4-FFF2-40B4-BE49-F238E27FC236}">
                <a16:creationId xmlns:a16="http://schemas.microsoft.com/office/drawing/2014/main" id="{AE5C0FC7-CFA5-564C-9A29-0AC805CBE0CE}"/>
              </a:ext>
            </a:extLst>
          </p:cNvPr>
          <p:cNvPicPr>
            <a:picLocks noChangeAspect="1" noChangeArrowheads="1"/>
          </p:cNvPicPr>
          <p:nvPr/>
        </p:nvPicPr>
        <p:blipFill>
          <a:blip r:embed="rId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5575192" y="2428144"/>
            <a:ext cx="246728" cy="24672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CAF85F2C-F4D0-0D40-B2A4-FFA0C40859CA}"/>
              </a:ext>
            </a:extLst>
          </p:cNvPr>
          <p:cNvPicPr>
            <a:picLocks noChangeAspect="1" noChangeArrowheads="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9875976" y="2440861"/>
            <a:ext cx="226204" cy="22620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VM icon">
            <a:extLst>
              <a:ext uri="{FF2B5EF4-FFF2-40B4-BE49-F238E27FC236}">
                <a16:creationId xmlns:a16="http://schemas.microsoft.com/office/drawing/2014/main" id="{FD8F71EF-8508-7A4C-95D5-C08044FACED9}"/>
              </a:ext>
            </a:extLst>
          </p:cNvPr>
          <p:cNvPicPr>
            <a:picLocks noChangeAspect="1" noChangeArrowheads="1"/>
          </p:cNvPicPr>
          <p:nvPr/>
        </p:nvPicPr>
        <p:blipFill rotWithShape="1">
          <a:blip r:embed="rId8" cstate="print">
            <a:biLevel thresh="25000"/>
            <a:extLst>
              <a:ext uri="{28A0092B-C50C-407E-A947-70E740481C1C}">
                <a14:useLocalDpi xmlns:a14="http://schemas.microsoft.com/office/drawing/2010/main" val="0"/>
              </a:ext>
            </a:extLst>
          </a:blip>
          <a:srcRect l="25381" r="26646" b="51769"/>
          <a:stretch/>
        </p:blipFill>
        <p:spPr bwMode="auto">
          <a:xfrm>
            <a:off x="2635572" y="2441234"/>
            <a:ext cx="222478" cy="20659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Azure App Service icon">
            <a:extLst>
              <a:ext uri="{FF2B5EF4-FFF2-40B4-BE49-F238E27FC236}">
                <a16:creationId xmlns:a16="http://schemas.microsoft.com/office/drawing/2014/main" id="{270842C2-7AA1-424B-A47B-F57982062F02}"/>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57274" y="2455370"/>
            <a:ext cx="191396" cy="1913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azure functions logo">
            <a:extLst>
              <a:ext uri="{FF2B5EF4-FFF2-40B4-BE49-F238E27FC236}">
                <a16:creationId xmlns:a16="http://schemas.microsoft.com/office/drawing/2014/main" id="{52084D5B-6031-D941-B91C-59BE2F42719D}"/>
              </a:ext>
            </a:extLst>
          </p:cNvPr>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280258" y="2415713"/>
            <a:ext cx="282749" cy="28335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Azure Batch logo white">
            <a:extLst>
              <a:ext uri="{FF2B5EF4-FFF2-40B4-BE49-F238E27FC236}">
                <a16:creationId xmlns:a16="http://schemas.microsoft.com/office/drawing/2014/main" id="{5C9294B1-D77E-1541-ABBC-C9971C35BC61}"/>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8578241" y="2415713"/>
            <a:ext cx="284078" cy="2840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C6617BD2-6985-0D4D-860D-80B83B5B40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201" y="3734690"/>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BA09BC08-DEFD-054A-AC2D-CB47B91F51E8}"/>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125634" y="293149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45D9DDD5-8854-DB4E-8881-B8BE0CA6CE1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4505021" y="5355426"/>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96804E6B-DE46-F346-9BD5-E0C8BBC00C3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081461" y="534108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539F973C-8747-2349-BFB1-FF8DED5B476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8885514" y="5203489"/>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AD20F46A-5412-D143-9C9E-89534BD44FAB}"/>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1913" y="5207052"/>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57CF8A4A-249C-A744-82BA-2F0CFAFB04D0}"/>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10361145" y="524741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02B3B750-3E0F-134A-95C1-40E3FCD004C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5324" y="4427352"/>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6674009E-2DA6-E845-8779-AA510F7317B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116002" y="4409918"/>
            <a:ext cx="401555" cy="401555"/>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001F785A-1852-A74B-9E73-6461C2BC0C02}"/>
              </a:ext>
            </a:extLst>
          </p:cNvPr>
          <p:cNvGrpSpPr/>
          <p:nvPr/>
        </p:nvGrpSpPr>
        <p:grpSpPr>
          <a:xfrm>
            <a:off x="5857081" y="3745041"/>
            <a:ext cx="852063" cy="509098"/>
            <a:chOff x="4924663" y="4740780"/>
            <a:chExt cx="869149" cy="519306"/>
          </a:xfrm>
        </p:grpSpPr>
        <p:pic>
          <p:nvPicPr>
            <p:cNvPr id="79" name="Picture 2" descr="Icon">
              <a:extLst>
                <a:ext uri="{FF2B5EF4-FFF2-40B4-BE49-F238E27FC236}">
                  <a16:creationId xmlns:a16="http://schemas.microsoft.com/office/drawing/2014/main" id="{5EDF329B-06FA-A548-9071-2BDDE72534E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23512" y="4740780"/>
              <a:ext cx="279271" cy="335126"/>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FA072D5-81B8-2D4A-ACD7-E52E541BDAF5}"/>
                </a:ext>
              </a:extLst>
            </p:cNvPr>
            <p:cNvSpPr/>
            <p:nvPr/>
          </p:nvSpPr>
          <p:spPr>
            <a:xfrm>
              <a:off x="4924663" y="5044642"/>
              <a:ext cx="869149"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Recommended</a:t>
              </a:r>
            </a:p>
          </p:txBody>
        </p:sp>
      </p:grpSp>
      <p:pic>
        <p:nvPicPr>
          <p:cNvPr id="81" name="Picture 2">
            <a:extLst>
              <a:ext uri="{FF2B5EF4-FFF2-40B4-BE49-F238E27FC236}">
                <a16:creationId xmlns:a16="http://schemas.microsoft.com/office/drawing/2014/main" id="{A6F77D68-3434-2746-990D-5686253AB3D6}"/>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5859172" y="3692150"/>
            <a:ext cx="401555" cy="40155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CF765E2A-DD37-9D4E-AB94-56E54057AE5B}"/>
              </a:ext>
            </a:extLst>
          </p:cNvPr>
          <p:cNvGrpSpPr/>
          <p:nvPr/>
        </p:nvGrpSpPr>
        <p:grpSpPr>
          <a:xfrm>
            <a:off x="4310983" y="2929192"/>
            <a:ext cx="852064" cy="537846"/>
            <a:chOff x="7004045" y="4778626"/>
            <a:chExt cx="869149" cy="548631"/>
          </a:xfrm>
        </p:grpSpPr>
        <p:sp>
          <p:nvSpPr>
            <p:cNvPr id="83" name="Rectangle 82">
              <a:extLst>
                <a:ext uri="{FF2B5EF4-FFF2-40B4-BE49-F238E27FC236}">
                  <a16:creationId xmlns:a16="http://schemas.microsoft.com/office/drawing/2014/main" id="{27FDD430-A556-BB47-B317-16FB4B31AE89}"/>
                </a:ext>
              </a:extLst>
            </p:cNvPr>
            <p:cNvSpPr/>
            <p:nvPr/>
          </p:nvSpPr>
          <p:spPr>
            <a:xfrm>
              <a:off x="7004045" y="5111813"/>
              <a:ext cx="869149"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Recommended</a:t>
              </a:r>
            </a:p>
          </p:txBody>
        </p:sp>
        <p:pic>
          <p:nvPicPr>
            <p:cNvPr id="84" name="Picture 2">
              <a:extLst>
                <a:ext uri="{FF2B5EF4-FFF2-40B4-BE49-F238E27FC236}">
                  <a16:creationId xmlns:a16="http://schemas.microsoft.com/office/drawing/2014/main" id="{22722283-530D-104D-86FC-4B27F1A743C9}"/>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030678" y="4778626"/>
              <a:ext cx="409607" cy="409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397950B0-EF86-0246-B170-D1839ED2FD95}"/>
              </a:ext>
            </a:extLst>
          </p:cNvPr>
          <p:cNvGrpSpPr/>
          <p:nvPr/>
        </p:nvGrpSpPr>
        <p:grpSpPr>
          <a:xfrm>
            <a:off x="1240649" y="6158622"/>
            <a:ext cx="2532632" cy="407644"/>
            <a:chOff x="1365095" y="6316272"/>
            <a:chExt cx="2583417" cy="415818"/>
          </a:xfrm>
        </p:grpSpPr>
        <p:grpSp>
          <p:nvGrpSpPr>
            <p:cNvPr id="86" name="Group 85">
              <a:extLst>
                <a:ext uri="{FF2B5EF4-FFF2-40B4-BE49-F238E27FC236}">
                  <a16:creationId xmlns:a16="http://schemas.microsoft.com/office/drawing/2014/main" id="{6C9DCA9B-0DF8-7441-8885-F07625CEF52D}"/>
                </a:ext>
              </a:extLst>
            </p:cNvPr>
            <p:cNvGrpSpPr/>
            <p:nvPr/>
          </p:nvGrpSpPr>
          <p:grpSpPr>
            <a:xfrm>
              <a:off x="1365095" y="6316272"/>
              <a:ext cx="2583417" cy="415818"/>
              <a:chOff x="1365095" y="6316272"/>
              <a:chExt cx="2583417" cy="415818"/>
            </a:xfrm>
          </p:grpSpPr>
          <p:sp>
            <p:nvSpPr>
              <p:cNvPr id="89" name="Rectangle 88">
                <a:extLst>
                  <a:ext uri="{FF2B5EF4-FFF2-40B4-BE49-F238E27FC236}">
                    <a16:creationId xmlns:a16="http://schemas.microsoft.com/office/drawing/2014/main" id="{5A2F8EDA-99D8-EA4E-882C-3132135B2326}"/>
                  </a:ext>
                </a:extLst>
              </p:cNvPr>
              <p:cNvSpPr/>
              <p:nvPr/>
            </p:nvSpPr>
            <p:spPr>
              <a:xfrm>
                <a:off x="1662077" y="6395655"/>
                <a:ext cx="1063173" cy="2511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Recommended</a:t>
                </a:r>
              </a:p>
            </p:txBody>
          </p:sp>
          <p:sp>
            <p:nvSpPr>
              <p:cNvPr id="90" name="Rectangle 89">
                <a:extLst>
                  <a:ext uri="{FF2B5EF4-FFF2-40B4-BE49-F238E27FC236}">
                    <a16:creationId xmlns:a16="http://schemas.microsoft.com/office/drawing/2014/main" id="{4C572482-96C9-0444-BA94-011E0231E76B}"/>
                  </a:ext>
                </a:extLst>
              </p:cNvPr>
              <p:cNvSpPr/>
              <p:nvPr/>
            </p:nvSpPr>
            <p:spPr>
              <a:xfrm>
                <a:off x="3057806" y="6407824"/>
                <a:ext cx="657656" cy="2511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BEBEB">
                        <a:lumMod val="50000"/>
                      </a:srgbClr>
                    </a:solidFill>
                    <a:effectLst/>
                    <a:uLnTx/>
                    <a:uFillTx/>
                    <a:latin typeface="Segoe UI" panose="020B0502040204020203" pitchFamily="34" charset="0"/>
                    <a:ea typeface="+mn-ea"/>
                    <a:cs typeface="Segoe UI" panose="020B0502040204020203" pitchFamily="34" charset="0"/>
                  </a:rPr>
                  <a:t>Possible</a:t>
                </a:r>
              </a:p>
            </p:txBody>
          </p:sp>
          <p:sp>
            <p:nvSpPr>
              <p:cNvPr id="91" name="Rectangle 90">
                <a:extLst>
                  <a:ext uri="{FF2B5EF4-FFF2-40B4-BE49-F238E27FC236}">
                    <a16:creationId xmlns:a16="http://schemas.microsoft.com/office/drawing/2014/main" id="{4D69847B-2623-0742-BAEB-E2884F9BA4CE}"/>
                  </a:ext>
                </a:extLst>
              </p:cNvPr>
              <p:cNvSpPr/>
              <p:nvPr/>
            </p:nvSpPr>
            <p:spPr bwMode="auto">
              <a:xfrm>
                <a:off x="1365095" y="6316272"/>
                <a:ext cx="2583417" cy="415818"/>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87" name="Picture 2">
              <a:extLst>
                <a:ext uri="{FF2B5EF4-FFF2-40B4-BE49-F238E27FC236}">
                  <a16:creationId xmlns:a16="http://schemas.microsoft.com/office/drawing/2014/main" id="{4B406C1C-25A1-CD49-A8FD-6C22680D9982}"/>
                </a:ext>
              </a:extLst>
            </p:cNvPr>
            <p:cNvPicPr>
              <a:picLocks noChangeAspect="1" noChangeArrowheads="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bwMode="auto">
            <a:xfrm>
              <a:off x="2841990" y="6365688"/>
              <a:ext cx="290566" cy="29056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E0A26B6E-076D-084A-AF68-948CDE2095D5}"/>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1504328" y="6385276"/>
              <a:ext cx="240104" cy="240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6B6FCA2-CB3E-A647-B86F-29A4A7B32BF1}"/>
              </a:ext>
            </a:extLst>
          </p:cNvPr>
          <p:cNvGrpSpPr/>
          <p:nvPr/>
        </p:nvGrpSpPr>
        <p:grpSpPr>
          <a:xfrm>
            <a:off x="4310983" y="3666101"/>
            <a:ext cx="878173" cy="530528"/>
            <a:chOff x="6977412" y="4786091"/>
            <a:chExt cx="895782" cy="541166"/>
          </a:xfrm>
        </p:grpSpPr>
        <p:grpSp>
          <p:nvGrpSpPr>
            <p:cNvPr id="93" name="Group 92">
              <a:extLst>
                <a:ext uri="{FF2B5EF4-FFF2-40B4-BE49-F238E27FC236}">
                  <a16:creationId xmlns:a16="http://schemas.microsoft.com/office/drawing/2014/main" id="{1822F1C7-C8CB-BE4B-A8A4-FBA18A292A2F}"/>
                </a:ext>
              </a:extLst>
            </p:cNvPr>
            <p:cNvGrpSpPr/>
            <p:nvPr/>
          </p:nvGrpSpPr>
          <p:grpSpPr>
            <a:xfrm>
              <a:off x="7004045" y="4846995"/>
              <a:ext cx="869149" cy="480262"/>
              <a:chOff x="6506612" y="4842016"/>
              <a:chExt cx="869149" cy="480262"/>
            </a:xfrm>
          </p:grpSpPr>
          <p:pic>
            <p:nvPicPr>
              <p:cNvPr id="95" name="Picture 94">
                <a:extLst>
                  <a:ext uri="{FF2B5EF4-FFF2-40B4-BE49-F238E27FC236}">
                    <a16:creationId xmlns:a16="http://schemas.microsoft.com/office/drawing/2014/main" id="{2ECA93FF-8E12-FE4F-A042-6EEAEFD758A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65104" y="4842016"/>
                <a:ext cx="279272" cy="279272"/>
              </a:xfrm>
              <a:prstGeom prst="rect">
                <a:avLst/>
              </a:prstGeom>
            </p:spPr>
          </p:pic>
          <p:sp>
            <p:nvSpPr>
              <p:cNvPr id="96" name="Rectangle 95">
                <a:extLst>
                  <a:ext uri="{FF2B5EF4-FFF2-40B4-BE49-F238E27FC236}">
                    <a16:creationId xmlns:a16="http://schemas.microsoft.com/office/drawing/2014/main" id="{25EDC420-5119-7145-A8F2-0BB7054E3342}"/>
                  </a:ext>
                </a:extLst>
              </p:cNvPr>
              <p:cNvSpPr/>
              <p:nvPr/>
            </p:nvSpPr>
            <p:spPr>
              <a:xfrm>
                <a:off x="6506612" y="5106834"/>
                <a:ext cx="869149"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Recommended</a:t>
                </a:r>
              </a:p>
            </p:txBody>
          </p:sp>
        </p:grpSp>
        <p:pic>
          <p:nvPicPr>
            <p:cNvPr id="94" name="Picture 2">
              <a:extLst>
                <a:ext uri="{FF2B5EF4-FFF2-40B4-BE49-F238E27FC236}">
                  <a16:creationId xmlns:a16="http://schemas.microsoft.com/office/drawing/2014/main" id="{321F3655-6249-974C-8706-38A4A05F1245}"/>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977412" y="4786091"/>
              <a:ext cx="409607" cy="409607"/>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2">
            <a:extLst>
              <a:ext uri="{FF2B5EF4-FFF2-40B4-BE49-F238E27FC236}">
                <a16:creationId xmlns:a16="http://schemas.microsoft.com/office/drawing/2014/main" id="{B5E8CA7E-F4A3-8F4E-9048-EDB2044045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13130" y="5355426"/>
            <a:ext cx="401555" cy="40155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4E39A353-94B8-8740-B704-4A1001BDFCAE}"/>
              </a:ext>
            </a:extLst>
          </p:cNvPr>
          <p:cNvSpPr txBox="1"/>
          <p:nvPr/>
        </p:nvSpPr>
        <p:spPr>
          <a:xfrm>
            <a:off x="5483856" y="1197813"/>
            <a:ext cx="164667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Azure Services</a:t>
            </a:r>
          </a:p>
        </p:txBody>
      </p:sp>
    </p:spTree>
    <p:extLst>
      <p:ext uri="{BB962C8B-B14F-4D97-AF65-F5344CB8AC3E}">
        <p14:creationId xmlns:p14="http://schemas.microsoft.com/office/powerpoint/2010/main" val="224894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Summary</a:t>
            </a:r>
            <a:endParaRPr lang="en-US"/>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489282"/>
            <a:ext cx="11390811" cy="4166306"/>
          </a:xfrm>
        </p:spPr>
        <p:txBody>
          <a:bodyPr vert="horz" lIns="91440" tIns="45720" rIns="91440" bIns="45720" rtlCol="0">
            <a:normAutofit/>
          </a:bodyPr>
          <a:lstStyle/>
          <a:p>
            <a:pPr marL="514350" indent="-514350">
              <a:lnSpc>
                <a:spcPct val="250000"/>
              </a:lnSpc>
              <a:buFont typeface="+mj-lt"/>
              <a:buAutoNum type="arabicPeriod"/>
            </a:pPr>
            <a:r>
              <a:rPr lang="en-US"/>
              <a:t>App Service and SQL most valuable for eligible apps</a:t>
            </a:r>
          </a:p>
          <a:p>
            <a:pPr marL="514350" indent="-514350">
              <a:lnSpc>
                <a:spcPct val="250000"/>
              </a:lnSpc>
              <a:buFont typeface="+mj-lt"/>
              <a:buAutoNum type="arabicPeriod"/>
            </a:pPr>
            <a:r>
              <a:rPr lang="en-US"/>
              <a:t>Containerize to improve agility and dependencies</a:t>
            </a:r>
          </a:p>
          <a:p>
            <a:pPr marL="514350" indent="-514350">
              <a:lnSpc>
                <a:spcPct val="250000"/>
              </a:lnSpc>
              <a:buFont typeface="+mj-lt"/>
              <a:buAutoNum type="arabicPeriod"/>
            </a:pPr>
            <a:r>
              <a:rPr lang="en-US"/>
              <a:t>Modernize your monitoring and CI/CD pipeline</a:t>
            </a:r>
          </a:p>
        </p:txBody>
      </p:sp>
    </p:spTree>
    <p:extLst>
      <p:ext uri="{BB962C8B-B14F-4D97-AF65-F5344CB8AC3E}">
        <p14:creationId xmlns:p14="http://schemas.microsoft.com/office/powerpoint/2010/main" val="318426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t>Additional </a:t>
            </a:r>
            <a:r>
              <a:rPr lang="en-US">
                <a:solidFill>
                  <a:schemeClr val="accent1"/>
                </a:solidFill>
              </a:rPr>
              <a:t>resources</a:t>
            </a:r>
          </a:p>
        </p:txBody>
      </p:sp>
      <p:sp>
        <p:nvSpPr>
          <p:cNvPr id="3" name="Text Placeholder 2">
            <a:extLst>
              <a:ext uri="{FF2B5EF4-FFF2-40B4-BE49-F238E27FC236}">
                <a16:creationId xmlns:a16="http://schemas.microsoft.com/office/drawing/2014/main" id="{13DB3CB3-1F61-3F44-ABF1-45B56266C491}"/>
              </a:ext>
            </a:extLst>
          </p:cNvPr>
          <p:cNvSpPr>
            <a:spLocks noGrp="1"/>
          </p:cNvSpPr>
          <p:nvPr>
            <p:ph type="body" sz="quarter" idx="10"/>
          </p:nvPr>
        </p:nvSpPr>
        <p:spPr/>
        <p:txBody>
          <a:bodyPr/>
          <a:lstStyle/>
          <a:p>
            <a:r>
              <a:rPr lang="en-US">
                <a:hlinkClick r:id="rId2"/>
              </a:rPr>
              <a:t>https://aka.ms/migratetothecloud</a:t>
            </a:r>
            <a:r>
              <a:rPr lang="en-US"/>
              <a:t> </a:t>
            </a:r>
          </a:p>
        </p:txBody>
      </p:sp>
      <p:sp>
        <p:nvSpPr>
          <p:cNvPr id="6" name="Text Placeholder 5">
            <a:extLst>
              <a:ext uri="{FF2B5EF4-FFF2-40B4-BE49-F238E27FC236}">
                <a16:creationId xmlns:a16="http://schemas.microsoft.com/office/drawing/2014/main" id="{D0EB4598-39F0-4145-9BFA-DB60EDE71436}"/>
              </a:ext>
            </a:extLst>
          </p:cNvPr>
          <p:cNvSpPr>
            <a:spLocks noGrp="1"/>
          </p:cNvSpPr>
          <p:nvPr>
            <p:ph type="body" sz="quarter" idx="13"/>
          </p:nvPr>
        </p:nvSpPr>
        <p:spPr/>
        <p:txBody>
          <a:bodyPr/>
          <a:lstStyle/>
          <a:p>
            <a:r>
              <a:rPr lang="en-US">
                <a:hlinkClick r:id="rId3"/>
              </a:rPr>
              <a:t>https://github.com/paulyuk/modernizewithappservice</a:t>
            </a:r>
            <a:endParaRPr lang="en-US"/>
          </a:p>
          <a:p>
            <a:endParaRPr lang="en-US"/>
          </a:p>
        </p:txBody>
      </p:sp>
      <p:sp>
        <p:nvSpPr>
          <p:cNvPr id="8" name="Text Placeholder 7">
            <a:extLst>
              <a:ext uri="{FF2B5EF4-FFF2-40B4-BE49-F238E27FC236}">
                <a16:creationId xmlns:a16="http://schemas.microsoft.com/office/drawing/2014/main" id="{194FFF4B-C055-9145-BBAD-62D242ECF0A9}"/>
              </a:ext>
            </a:extLst>
          </p:cNvPr>
          <p:cNvSpPr>
            <a:spLocks noGrp="1"/>
          </p:cNvSpPr>
          <p:nvPr>
            <p:ph type="body" sz="quarter" idx="15"/>
          </p:nvPr>
        </p:nvSpPr>
        <p:spPr/>
        <p:txBody>
          <a:bodyPr/>
          <a:lstStyle/>
          <a:p>
            <a:r>
              <a:rPr lang="en-US">
                <a:hlinkClick r:id="rId4"/>
              </a:rPr>
              <a:t>https://github.com/MikkelHegn/SmartHotel360-internal-booking-apps</a:t>
            </a:r>
            <a:r>
              <a:rPr lang="en-US"/>
              <a:t> </a:t>
            </a:r>
          </a:p>
          <a:p>
            <a:endParaRPr lang="en-US"/>
          </a:p>
        </p:txBody>
      </p:sp>
    </p:spTree>
    <p:extLst>
      <p:ext uri="{BB962C8B-B14F-4D97-AF65-F5344CB8AC3E}">
        <p14:creationId xmlns:p14="http://schemas.microsoft.com/office/powerpoint/2010/main" val="77394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defTabSz="913474" eaLnBrk="0" fontAlgn="base" hangingPunct="0">
              <a:spcBef>
                <a:spcPct val="0"/>
              </a:spcBef>
              <a:spcAft>
                <a:spcPct val="0"/>
              </a:spcAft>
              <a:defRPr/>
            </a:pPr>
            <a:r>
              <a:rPr lang="en-US" sz="700" kern="0">
                <a:gradFill>
                  <a:gsLst>
                    <a:gs pos="0">
                      <a:srgbClr val="FFFFFF"/>
                    </a:gs>
                    <a:gs pos="100000">
                      <a:srgbClr val="FFFFFF"/>
                    </a:gs>
                  </a:gsLst>
                  <a:lin ang="5400000" scaled="0"/>
                </a:gradFill>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defTabSz="932462">
              <a:defRPr/>
            </a:pPr>
            <a:r>
              <a:rPr sz="3200">
                <a:solidFill>
                  <a:srgbClr val="FFFFFF"/>
                </a:solidFill>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5703804-3DA8-40E4-A003-188081F9734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38521"/>
            <a:ext cx="12190412" cy="6843333"/>
          </a:xfrm>
          <a:prstGeom prst="rect">
            <a:avLst/>
          </a:prstGeom>
        </p:spPr>
      </p:pic>
      <p:sp>
        <p:nvSpPr>
          <p:cNvPr id="41" name="Rectangle 40">
            <a:extLst>
              <a:ext uri="{FF2B5EF4-FFF2-40B4-BE49-F238E27FC236}">
                <a16:creationId xmlns:a16="http://schemas.microsoft.com/office/drawing/2014/main" id="{96A0A12C-F1D2-4183-A5A4-EA59BADBAE80}"/>
              </a:ext>
            </a:extLst>
          </p:cNvPr>
          <p:cNvSpPr/>
          <p:nvPr/>
        </p:nvSpPr>
        <p:spPr>
          <a:xfrm>
            <a:off x="1" y="0"/>
            <a:ext cx="12192000" cy="6858001"/>
          </a:xfrm>
          <a:prstGeom prst="rect">
            <a:avLst/>
          </a:prstGeom>
          <a:solidFill>
            <a:schemeClr val="bg2">
              <a:lumMod val="50000"/>
              <a:alpha val="80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p:txBody>
          <a:bodyPr/>
          <a:lstStyle/>
          <a:p>
            <a:r>
              <a:rPr lang="en-AU"/>
              <a:t>Maintaining aging technology also creates barriers</a:t>
            </a:r>
          </a:p>
        </p:txBody>
      </p:sp>
      <p:grpSp>
        <p:nvGrpSpPr>
          <p:cNvPr id="39" name="Group 38">
            <a:extLst>
              <a:ext uri="{FF2B5EF4-FFF2-40B4-BE49-F238E27FC236}">
                <a16:creationId xmlns:a16="http://schemas.microsoft.com/office/drawing/2014/main" id="{828D9BF1-66A7-44A0-9071-E6880466764E}"/>
              </a:ext>
            </a:extLst>
          </p:cNvPr>
          <p:cNvGrpSpPr/>
          <p:nvPr/>
        </p:nvGrpSpPr>
        <p:grpSpPr>
          <a:xfrm>
            <a:off x="562269" y="2712062"/>
            <a:ext cx="3336400" cy="560937"/>
            <a:chOff x="1057235" y="3933262"/>
            <a:chExt cx="3336400" cy="560937"/>
          </a:xfrm>
        </p:grpSpPr>
        <p:sp>
          <p:nvSpPr>
            <p:cNvPr id="75" name="Content Placeholder 2">
              <a:extLst>
                <a:ext uri="{FF2B5EF4-FFF2-40B4-BE49-F238E27FC236}">
                  <a16:creationId xmlns:a16="http://schemas.microsoft.com/office/drawing/2014/main" id="{9E4C64BC-4431-4FD2-9902-C53DE4BB221E}"/>
                </a:ext>
              </a:extLst>
            </p:cNvPr>
            <p:cNvSpPr txBox="1">
              <a:spLocks/>
            </p:cNvSpPr>
            <p:nvPr/>
          </p:nvSpPr>
          <p:spPr>
            <a:xfrm>
              <a:off x="1196202" y="3933262"/>
              <a:ext cx="3197433" cy="430887"/>
            </a:xfrm>
            <a:prstGeom prst="rect">
              <a:avLst/>
            </a:prstGeom>
            <a:noFill/>
            <a:ln w="15875" cap="sq">
              <a:solidFill>
                <a:srgbClr val="F8F8F8"/>
              </a:solidFill>
              <a:miter lim="800000"/>
            </a:ln>
          </p:spPr>
          <p:txBody>
            <a:bodyPr vert="horz" wrap="square" lIns="91440" tIns="91440" rIns="91440" bIns="91440" rtlCol="0" anchor="ctr">
              <a:spAutoFit/>
            </a:bodyPr>
            <a:lstStyle>
              <a:defPPr>
                <a:defRPr lang="en-US"/>
              </a:defPPr>
              <a:lvl1pPr marR="0" lvl="0" indent="0" defTabSz="914400" fontAlgn="auto">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kumimoji="0" sz="1600" b="1" i="0" u="none" strike="noStrike" cap="none" spc="0" normalizeH="0" baseline="0">
                  <a:ln>
                    <a:noFill/>
                  </a:ln>
                  <a:solidFill>
                    <a:srgbClr val="FFFFFF"/>
                  </a:solidFill>
                  <a:effectLst/>
                  <a:uLnTx/>
                  <a:uFillTx/>
                  <a:latin typeface="Segoe UI"/>
                </a:defRPr>
              </a:lvl1pPr>
              <a:lvl2pPr marL="502920" indent="-228600" defTabSz="914400">
                <a:lnSpc>
                  <a:spcPct val="90000"/>
                </a:lnSpc>
                <a:spcBef>
                  <a:spcPts val="800"/>
                </a:spcBef>
                <a:buClr>
                  <a:schemeClr val="tx1">
                    <a:lumMod val="60000"/>
                    <a:lumOff val="40000"/>
                  </a:schemeClr>
                </a:buClr>
                <a:buSzPct val="90000"/>
                <a:buFont typeface="Arial" panose="020B0604020202020204" pitchFamily="34" charset="0"/>
                <a:buChar char="–"/>
                <a:defRPr sz="1800">
                  <a:solidFill>
                    <a:schemeClr val="tx1">
                      <a:lumMod val="75000"/>
                    </a:schemeClr>
                  </a:solidFill>
                </a:defRPr>
              </a:lvl2pPr>
              <a:lvl3pPr marL="7315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600">
                  <a:solidFill>
                    <a:schemeClr val="tx1">
                      <a:lumMod val="75000"/>
                    </a:schemeClr>
                  </a:solidFill>
                </a:defRPr>
              </a:lvl3pPr>
              <a:lvl4pPr marL="960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solidFill>
                    <a:schemeClr val="tx1">
                      <a:lumMod val="75000"/>
                    </a:schemeClr>
                  </a:solidFill>
                </a:defRPr>
              </a:lvl4pPr>
              <a:lvl5pPr marL="11887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solidFill>
                    <a:schemeClr val="tx1">
                      <a:lumMod val="75000"/>
                    </a:schemeClr>
                  </a:solidFill>
                </a:defRPr>
              </a:lvl5pPr>
              <a:lvl6pPr marL="14173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0" cap="none" spc="0" normalizeH="0" baseline="0" noProof="0">
                  <a:ln>
                    <a:noFill/>
                  </a:ln>
                  <a:solidFill>
                    <a:srgbClr val="FFFFFF"/>
                  </a:solidFill>
                  <a:effectLst/>
                  <a:uLnTx/>
                  <a:uFillTx/>
                  <a:latin typeface="Segoe UI Semibold"/>
                  <a:ea typeface="+mn-ea"/>
                  <a:cs typeface="+mn-cs"/>
                </a:rPr>
                <a:t>Static apps, serve up stored data</a:t>
              </a:r>
            </a:p>
          </p:txBody>
        </p:sp>
        <p:sp>
          <p:nvSpPr>
            <p:cNvPr id="76" name="Rectangle 75">
              <a:extLst>
                <a:ext uri="{FF2B5EF4-FFF2-40B4-BE49-F238E27FC236}">
                  <a16:creationId xmlns:a16="http://schemas.microsoft.com/office/drawing/2014/main" id="{B643C8F2-1A07-4F46-9AF4-B6EA5619E3E3}"/>
                </a:ext>
              </a:extLst>
            </p:cNvPr>
            <p:cNvSpPr/>
            <p:nvPr/>
          </p:nvSpPr>
          <p:spPr>
            <a:xfrm>
              <a:off x="1057235" y="4363376"/>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8D5A18AE-039E-4D96-812B-BA84E6D1ED2C}"/>
              </a:ext>
            </a:extLst>
          </p:cNvPr>
          <p:cNvGrpSpPr/>
          <p:nvPr/>
        </p:nvGrpSpPr>
        <p:grpSpPr>
          <a:xfrm>
            <a:off x="562269" y="3496334"/>
            <a:ext cx="3853911" cy="560559"/>
            <a:chOff x="1057235" y="4872390"/>
            <a:chExt cx="3853911" cy="560559"/>
          </a:xfrm>
        </p:grpSpPr>
        <p:sp>
          <p:nvSpPr>
            <p:cNvPr id="78" name="Content Placeholder 2">
              <a:extLst>
                <a:ext uri="{FF2B5EF4-FFF2-40B4-BE49-F238E27FC236}">
                  <a16:creationId xmlns:a16="http://schemas.microsoft.com/office/drawing/2014/main" id="{BFE8EF6E-5A32-4DD9-82B8-769225C6BD00}"/>
                </a:ext>
              </a:extLst>
            </p:cNvPr>
            <p:cNvSpPr txBox="1">
              <a:spLocks/>
            </p:cNvSpPr>
            <p:nvPr/>
          </p:nvSpPr>
          <p:spPr>
            <a:xfrm>
              <a:off x="1196201" y="4872390"/>
              <a:ext cx="3714945"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20" normalizeH="0" baseline="0" noProof="0">
                  <a:ln>
                    <a:noFill/>
                  </a:ln>
                  <a:solidFill>
                    <a:srgbClr val="FFFFFF"/>
                  </a:solidFill>
                  <a:effectLst/>
                  <a:uLnTx/>
                  <a:uFillTx/>
                  <a:latin typeface="Segoe UI Semibold"/>
                  <a:ea typeface="+mn-ea"/>
                  <a:cs typeface="+mn-cs"/>
                </a:rPr>
                <a:t>Servers and infrastructure to manage</a:t>
              </a:r>
            </a:p>
          </p:txBody>
        </p:sp>
        <p:sp>
          <p:nvSpPr>
            <p:cNvPr id="79" name="Rectangle 78">
              <a:extLst>
                <a:ext uri="{FF2B5EF4-FFF2-40B4-BE49-F238E27FC236}">
                  <a16:creationId xmlns:a16="http://schemas.microsoft.com/office/drawing/2014/main" id="{9E7203BB-3010-4B1E-8B68-D0257853B6C4}"/>
                </a:ext>
              </a:extLst>
            </p:cNvPr>
            <p:cNvSpPr/>
            <p:nvPr/>
          </p:nvSpPr>
          <p:spPr>
            <a:xfrm>
              <a:off x="1057235" y="5302126"/>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FA9B7D78-7ADE-4670-B00E-AC0E8AC01182}"/>
              </a:ext>
            </a:extLst>
          </p:cNvPr>
          <p:cNvGrpSpPr/>
          <p:nvPr/>
        </p:nvGrpSpPr>
        <p:grpSpPr>
          <a:xfrm>
            <a:off x="553958" y="5148529"/>
            <a:ext cx="4200924" cy="566199"/>
            <a:chOff x="1057235" y="3017444"/>
            <a:chExt cx="4200924" cy="566199"/>
          </a:xfrm>
        </p:grpSpPr>
        <p:sp>
          <p:nvSpPr>
            <p:cNvPr id="81" name="Content Placeholder 2">
              <a:extLst>
                <a:ext uri="{FF2B5EF4-FFF2-40B4-BE49-F238E27FC236}">
                  <a16:creationId xmlns:a16="http://schemas.microsoft.com/office/drawing/2014/main" id="{22A2276E-13D6-42F5-A508-60528346720A}"/>
                </a:ext>
              </a:extLst>
            </p:cNvPr>
            <p:cNvSpPr txBox="1">
              <a:spLocks/>
            </p:cNvSpPr>
            <p:nvPr/>
          </p:nvSpPr>
          <p:spPr>
            <a:xfrm>
              <a:off x="1196201" y="3017444"/>
              <a:ext cx="4061958"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30" normalizeH="0" baseline="0" noProof="0">
                  <a:ln>
                    <a:noFill/>
                  </a:ln>
                  <a:solidFill>
                    <a:srgbClr val="FFFFFF"/>
                  </a:solidFill>
                  <a:effectLst/>
                  <a:uLnTx/>
                  <a:uFillTx/>
                  <a:latin typeface="Segoe UI Semibold"/>
                  <a:ea typeface="+mn-ea"/>
                  <a:cs typeface="+mn-cs"/>
                </a:rPr>
                <a:t>Optimized for decade old security threats</a:t>
              </a:r>
            </a:p>
          </p:txBody>
        </p:sp>
        <p:sp>
          <p:nvSpPr>
            <p:cNvPr id="82" name="Rectangle 81">
              <a:extLst>
                <a:ext uri="{FF2B5EF4-FFF2-40B4-BE49-F238E27FC236}">
                  <a16:creationId xmlns:a16="http://schemas.microsoft.com/office/drawing/2014/main" id="{9B73858E-0B06-413D-965D-2FE84D22D4C1}"/>
                </a:ext>
              </a:extLst>
            </p:cNvPr>
            <p:cNvSpPr/>
            <p:nvPr/>
          </p:nvSpPr>
          <p:spPr>
            <a:xfrm>
              <a:off x="1057235" y="3452820"/>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7E8AFD13-0BAE-4EF5-895A-B92D84616EE6}"/>
              </a:ext>
            </a:extLst>
          </p:cNvPr>
          <p:cNvGrpSpPr/>
          <p:nvPr/>
        </p:nvGrpSpPr>
        <p:grpSpPr>
          <a:xfrm>
            <a:off x="562269" y="4319992"/>
            <a:ext cx="3922409" cy="563997"/>
            <a:chOff x="879769" y="5688700"/>
            <a:chExt cx="3922409" cy="563997"/>
          </a:xfrm>
        </p:grpSpPr>
        <p:sp>
          <p:nvSpPr>
            <p:cNvPr id="84" name="Content Placeholder 2">
              <a:extLst>
                <a:ext uri="{FF2B5EF4-FFF2-40B4-BE49-F238E27FC236}">
                  <a16:creationId xmlns:a16="http://schemas.microsoft.com/office/drawing/2014/main" id="{C75723A6-E96D-48C8-AF20-FBE83C31D0E3}"/>
                </a:ext>
              </a:extLst>
            </p:cNvPr>
            <p:cNvSpPr txBox="1">
              <a:spLocks/>
            </p:cNvSpPr>
            <p:nvPr/>
          </p:nvSpPr>
          <p:spPr>
            <a:xfrm>
              <a:off x="1018735" y="5688700"/>
              <a:ext cx="3783443"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Upfront capacity planning, fixed scale</a:t>
              </a:r>
            </a:p>
          </p:txBody>
        </p:sp>
        <p:sp>
          <p:nvSpPr>
            <p:cNvPr id="85" name="Rectangle 84">
              <a:extLst>
                <a:ext uri="{FF2B5EF4-FFF2-40B4-BE49-F238E27FC236}">
                  <a16:creationId xmlns:a16="http://schemas.microsoft.com/office/drawing/2014/main" id="{8254C338-85CE-4AE7-A120-E05E358790AF}"/>
                </a:ext>
              </a:extLst>
            </p:cNvPr>
            <p:cNvSpPr/>
            <p:nvPr/>
          </p:nvSpPr>
          <p:spPr>
            <a:xfrm>
              <a:off x="879769" y="6121874"/>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725DB059-B70B-46E2-B2B5-7CD6BEAFF300}"/>
              </a:ext>
            </a:extLst>
          </p:cNvPr>
          <p:cNvGrpSpPr/>
          <p:nvPr/>
        </p:nvGrpSpPr>
        <p:grpSpPr>
          <a:xfrm>
            <a:off x="562270" y="2012375"/>
            <a:ext cx="3178458" cy="565782"/>
            <a:chOff x="879769" y="1967925"/>
            <a:chExt cx="3641431" cy="565782"/>
          </a:xfrm>
        </p:grpSpPr>
        <p:sp>
          <p:nvSpPr>
            <p:cNvPr id="87" name="Content Placeholder 2">
              <a:extLst>
                <a:ext uri="{FF2B5EF4-FFF2-40B4-BE49-F238E27FC236}">
                  <a16:creationId xmlns:a16="http://schemas.microsoft.com/office/drawing/2014/main" id="{477D31C2-A895-4631-BEC0-51BE0648ED27}"/>
                </a:ext>
              </a:extLst>
            </p:cNvPr>
            <p:cNvSpPr txBox="1">
              <a:spLocks/>
            </p:cNvSpPr>
            <p:nvPr/>
          </p:nvSpPr>
          <p:spPr>
            <a:xfrm>
              <a:off x="1018736" y="1967925"/>
              <a:ext cx="3502464"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Application silos, built for web</a:t>
              </a:r>
            </a:p>
          </p:txBody>
        </p:sp>
        <p:sp>
          <p:nvSpPr>
            <p:cNvPr id="88" name="Rectangle 87">
              <a:extLst>
                <a:ext uri="{FF2B5EF4-FFF2-40B4-BE49-F238E27FC236}">
                  <a16:creationId xmlns:a16="http://schemas.microsoft.com/office/drawing/2014/main" id="{EF238302-3668-4620-845E-F03DCE0E42C3}"/>
                </a:ext>
              </a:extLst>
            </p:cNvPr>
            <p:cNvSpPr/>
            <p:nvPr/>
          </p:nvSpPr>
          <p:spPr>
            <a:xfrm>
              <a:off x="879769" y="2402884"/>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sp>
        <p:nvSpPr>
          <p:cNvPr id="89" name="Rectangle 88">
            <a:extLst>
              <a:ext uri="{FF2B5EF4-FFF2-40B4-BE49-F238E27FC236}">
                <a16:creationId xmlns:a16="http://schemas.microsoft.com/office/drawing/2014/main" id="{8106D28B-5B3E-433E-A0EF-60D57A9B6D1C}"/>
              </a:ext>
            </a:extLst>
          </p:cNvPr>
          <p:cNvSpPr/>
          <p:nvPr/>
        </p:nvSpPr>
        <p:spPr bwMode="auto">
          <a:xfrm>
            <a:off x="613701" y="1381311"/>
            <a:ext cx="3870977" cy="59761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Yesterday</a:t>
            </a:r>
          </a:p>
        </p:txBody>
      </p:sp>
      <p:grpSp>
        <p:nvGrpSpPr>
          <p:cNvPr id="90" name="Group 89">
            <a:extLst>
              <a:ext uri="{FF2B5EF4-FFF2-40B4-BE49-F238E27FC236}">
                <a16:creationId xmlns:a16="http://schemas.microsoft.com/office/drawing/2014/main" id="{DF35EC4C-FF39-46AE-B85D-59DE7C8A5ADA}"/>
              </a:ext>
            </a:extLst>
          </p:cNvPr>
          <p:cNvGrpSpPr/>
          <p:nvPr/>
        </p:nvGrpSpPr>
        <p:grpSpPr>
          <a:xfrm>
            <a:off x="6179854" y="2012375"/>
            <a:ext cx="5019704" cy="565782"/>
            <a:chOff x="6695706" y="2093257"/>
            <a:chExt cx="5019704" cy="565782"/>
          </a:xfrm>
        </p:grpSpPr>
        <p:sp>
          <p:nvSpPr>
            <p:cNvPr id="91" name="Content Placeholder 2">
              <a:extLst>
                <a:ext uri="{FF2B5EF4-FFF2-40B4-BE49-F238E27FC236}">
                  <a16:creationId xmlns:a16="http://schemas.microsoft.com/office/drawing/2014/main" id="{5061ABFB-360C-4921-84FC-FBA0346275D3}"/>
                </a:ext>
              </a:extLst>
            </p:cNvPr>
            <p:cNvSpPr txBox="1">
              <a:spLocks/>
            </p:cNvSpPr>
            <p:nvPr/>
          </p:nvSpPr>
          <p:spPr>
            <a:xfrm>
              <a:off x="6833370" y="2093257"/>
              <a:ext cx="4882040" cy="430887"/>
            </a:xfrm>
            <a:prstGeom prst="rect">
              <a:avLst/>
            </a:prstGeom>
            <a:noFill/>
            <a:ln w="15875" cap="sq">
              <a:solidFill>
                <a:schemeClr val="accent6"/>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20" normalizeH="0" baseline="0" noProof="0">
                  <a:ln>
                    <a:noFill/>
                  </a:ln>
                  <a:solidFill>
                    <a:srgbClr val="FFFFFF"/>
                  </a:solidFill>
                  <a:effectLst/>
                  <a:uLnTx/>
                  <a:uFillTx/>
                  <a:latin typeface="Segoe UI Semibold"/>
                  <a:ea typeface="+mn-ea"/>
                  <a:cs typeface="+mn-cs"/>
                </a:rPr>
                <a:t>Multi-channel applications, web, mobile, agents, IoT</a:t>
              </a:r>
            </a:p>
          </p:txBody>
        </p:sp>
        <p:sp>
          <p:nvSpPr>
            <p:cNvPr id="92" name="Rectangle 91">
              <a:extLst>
                <a:ext uri="{FF2B5EF4-FFF2-40B4-BE49-F238E27FC236}">
                  <a16:creationId xmlns:a16="http://schemas.microsoft.com/office/drawing/2014/main" id="{28CCC985-D81F-43F7-93DB-E2F19329CB73}"/>
                </a:ext>
              </a:extLst>
            </p:cNvPr>
            <p:cNvSpPr/>
            <p:nvPr/>
          </p:nvSpPr>
          <p:spPr>
            <a:xfrm>
              <a:off x="6695706" y="2528216"/>
              <a:ext cx="130823" cy="130823"/>
            </a:xfrm>
            <a:prstGeom prst="rect">
              <a:avLst/>
            </a:prstGeom>
            <a:noFill/>
            <a:ln w="15875" cap="sq"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E4C922EA-CCA7-45C1-8136-2323D5D800BB}"/>
              </a:ext>
            </a:extLst>
          </p:cNvPr>
          <p:cNvGrpSpPr/>
          <p:nvPr/>
        </p:nvGrpSpPr>
        <p:grpSpPr>
          <a:xfrm>
            <a:off x="6171543" y="5154215"/>
            <a:ext cx="4689797" cy="561545"/>
            <a:chOff x="6695706" y="3023130"/>
            <a:chExt cx="4689797" cy="561545"/>
          </a:xfrm>
        </p:grpSpPr>
        <p:sp>
          <p:nvSpPr>
            <p:cNvPr id="94" name="Content Placeholder 2">
              <a:extLst>
                <a:ext uri="{FF2B5EF4-FFF2-40B4-BE49-F238E27FC236}">
                  <a16:creationId xmlns:a16="http://schemas.microsoft.com/office/drawing/2014/main" id="{3ABE4C70-1447-42E1-9480-E4C3B5DDEAEA}"/>
                </a:ext>
              </a:extLst>
            </p:cNvPr>
            <p:cNvSpPr txBox="1">
              <a:spLocks/>
            </p:cNvSpPr>
            <p:nvPr/>
          </p:nvSpPr>
          <p:spPr>
            <a:xfrm>
              <a:off x="6828432" y="3023130"/>
              <a:ext cx="4557071" cy="430887"/>
            </a:xfrm>
            <a:prstGeom prst="rect">
              <a:avLst/>
            </a:prstGeom>
            <a:noFill/>
            <a:ln w="15875" cap="sq">
              <a:solidFill>
                <a:schemeClr val="accent6"/>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Intelligent protection detects threats, notifies </a:t>
              </a:r>
            </a:p>
          </p:txBody>
        </p:sp>
        <p:sp>
          <p:nvSpPr>
            <p:cNvPr id="95" name="Rectangle 94">
              <a:extLst>
                <a:ext uri="{FF2B5EF4-FFF2-40B4-BE49-F238E27FC236}">
                  <a16:creationId xmlns:a16="http://schemas.microsoft.com/office/drawing/2014/main" id="{4FCA1B0C-BA13-44F0-9113-5E70DB11D7A1}"/>
                </a:ext>
              </a:extLst>
            </p:cNvPr>
            <p:cNvSpPr/>
            <p:nvPr/>
          </p:nvSpPr>
          <p:spPr>
            <a:xfrm>
              <a:off x="6695706" y="3453852"/>
              <a:ext cx="130823" cy="130823"/>
            </a:xfrm>
            <a:prstGeom prst="rect">
              <a:avLst/>
            </a:prstGeom>
            <a:noFill/>
            <a:ln w="15875" cap="sq"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DF844E39-11A5-4B33-90C1-D42CBAACCCC9}"/>
              </a:ext>
            </a:extLst>
          </p:cNvPr>
          <p:cNvGrpSpPr/>
          <p:nvPr/>
        </p:nvGrpSpPr>
        <p:grpSpPr>
          <a:xfrm>
            <a:off x="6179855" y="2731803"/>
            <a:ext cx="4244307" cy="557303"/>
            <a:chOff x="6695706" y="3953003"/>
            <a:chExt cx="5070863" cy="557303"/>
          </a:xfrm>
        </p:grpSpPr>
        <p:sp>
          <p:nvSpPr>
            <p:cNvPr id="97" name="Content Placeholder 2">
              <a:extLst>
                <a:ext uri="{FF2B5EF4-FFF2-40B4-BE49-F238E27FC236}">
                  <a16:creationId xmlns:a16="http://schemas.microsoft.com/office/drawing/2014/main" id="{F071BD75-C203-4F45-8299-25795BC21608}"/>
                </a:ext>
              </a:extLst>
            </p:cNvPr>
            <p:cNvSpPr txBox="1">
              <a:spLocks/>
            </p:cNvSpPr>
            <p:nvPr/>
          </p:nvSpPr>
          <p:spPr>
            <a:xfrm>
              <a:off x="6828433" y="3953003"/>
              <a:ext cx="4938136" cy="430887"/>
            </a:xfrm>
            <a:prstGeom prst="rect">
              <a:avLst/>
            </a:prstGeom>
            <a:noFill/>
            <a:ln w="15875" cap="sq">
              <a:solidFill>
                <a:schemeClr val="accent6"/>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Data-driven apps, personalize in real-time</a:t>
              </a:r>
            </a:p>
          </p:txBody>
        </p:sp>
        <p:sp>
          <p:nvSpPr>
            <p:cNvPr id="98" name="Rectangle 97">
              <a:extLst>
                <a:ext uri="{FF2B5EF4-FFF2-40B4-BE49-F238E27FC236}">
                  <a16:creationId xmlns:a16="http://schemas.microsoft.com/office/drawing/2014/main" id="{CE721697-83A8-45D4-9A73-EADE7008B6CF}"/>
                </a:ext>
              </a:extLst>
            </p:cNvPr>
            <p:cNvSpPr/>
            <p:nvPr/>
          </p:nvSpPr>
          <p:spPr>
            <a:xfrm>
              <a:off x="6695706" y="4379483"/>
              <a:ext cx="130823" cy="130823"/>
            </a:xfrm>
            <a:prstGeom prst="rect">
              <a:avLst/>
            </a:prstGeom>
            <a:noFill/>
            <a:ln w="15875" cap="sq"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0B14BF5D-AF3E-442F-B35E-4F1EBF8CFC32}"/>
              </a:ext>
            </a:extLst>
          </p:cNvPr>
          <p:cNvGrpSpPr/>
          <p:nvPr/>
        </p:nvGrpSpPr>
        <p:grpSpPr>
          <a:xfrm>
            <a:off x="6179854" y="3494945"/>
            <a:ext cx="5197798" cy="559314"/>
            <a:chOff x="6719457" y="4871001"/>
            <a:chExt cx="5197798" cy="559314"/>
          </a:xfrm>
        </p:grpSpPr>
        <p:sp>
          <p:nvSpPr>
            <p:cNvPr id="100" name="Content Placeholder 2">
              <a:extLst>
                <a:ext uri="{FF2B5EF4-FFF2-40B4-BE49-F238E27FC236}">
                  <a16:creationId xmlns:a16="http://schemas.microsoft.com/office/drawing/2014/main" id="{251E3000-0433-4917-952F-00DF8AEC27C4}"/>
                </a:ext>
              </a:extLst>
            </p:cNvPr>
            <p:cNvSpPr txBox="1">
              <a:spLocks/>
            </p:cNvSpPr>
            <p:nvPr/>
          </p:nvSpPr>
          <p:spPr>
            <a:xfrm>
              <a:off x="6852183" y="4871001"/>
              <a:ext cx="5065072" cy="430887"/>
            </a:xfrm>
            <a:prstGeom prst="rect">
              <a:avLst/>
            </a:prstGeom>
            <a:noFill/>
            <a:ln w="15875" cap="sq">
              <a:solidFill>
                <a:schemeClr val="accent6"/>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Remove maintenance efforts, redirect to innovation</a:t>
              </a:r>
            </a:p>
          </p:txBody>
        </p:sp>
        <p:sp>
          <p:nvSpPr>
            <p:cNvPr id="101" name="Rectangle 100">
              <a:extLst>
                <a:ext uri="{FF2B5EF4-FFF2-40B4-BE49-F238E27FC236}">
                  <a16:creationId xmlns:a16="http://schemas.microsoft.com/office/drawing/2014/main" id="{76655F29-6031-4B6B-B247-EC576CA6DE4E}"/>
                </a:ext>
              </a:extLst>
            </p:cNvPr>
            <p:cNvSpPr/>
            <p:nvPr/>
          </p:nvSpPr>
          <p:spPr>
            <a:xfrm>
              <a:off x="6719457" y="5299492"/>
              <a:ext cx="130823" cy="130823"/>
            </a:xfrm>
            <a:prstGeom prst="rect">
              <a:avLst/>
            </a:prstGeom>
            <a:noFill/>
            <a:ln w="15875" cap="sq"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10762E72-B29D-4709-95CF-10033B9F3A71}"/>
              </a:ext>
            </a:extLst>
          </p:cNvPr>
          <p:cNvGrpSpPr/>
          <p:nvPr/>
        </p:nvGrpSpPr>
        <p:grpSpPr>
          <a:xfrm>
            <a:off x="6179854" y="4318710"/>
            <a:ext cx="2429198" cy="565279"/>
            <a:chOff x="6497354" y="5687418"/>
            <a:chExt cx="2429198" cy="565279"/>
          </a:xfrm>
        </p:grpSpPr>
        <p:sp>
          <p:nvSpPr>
            <p:cNvPr id="103" name="Content Placeholder 2">
              <a:extLst>
                <a:ext uri="{FF2B5EF4-FFF2-40B4-BE49-F238E27FC236}">
                  <a16:creationId xmlns:a16="http://schemas.microsoft.com/office/drawing/2014/main" id="{D76615B7-B765-4BBC-97C6-8124584C200D}"/>
                </a:ext>
              </a:extLst>
            </p:cNvPr>
            <p:cNvSpPr txBox="1">
              <a:spLocks/>
            </p:cNvSpPr>
            <p:nvPr/>
          </p:nvSpPr>
          <p:spPr>
            <a:xfrm>
              <a:off x="6630082" y="5687418"/>
              <a:ext cx="2296470" cy="430887"/>
            </a:xfrm>
            <a:prstGeom prst="rect">
              <a:avLst/>
            </a:prstGeom>
            <a:noFill/>
            <a:ln w="15875" cap="sq">
              <a:solidFill>
                <a:schemeClr val="accent6"/>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Elastic, unlimited scale</a:t>
              </a:r>
            </a:p>
          </p:txBody>
        </p:sp>
        <p:sp>
          <p:nvSpPr>
            <p:cNvPr id="104" name="Rectangle 103">
              <a:extLst>
                <a:ext uri="{FF2B5EF4-FFF2-40B4-BE49-F238E27FC236}">
                  <a16:creationId xmlns:a16="http://schemas.microsoft.com/office/drawing/2014/main" id="{5E91B957-AFA9-46D1-81FB-FB9206F2ADA2}"/>
                </a:ext>
              </a:extLst>
            </p:cNvPr>
            <p:cNvSpPr/>
            <p:nvPr/>
          </p:nvSpPr>
          <p:spPr>
            <a:xfrm>
              <a:off x="6497354" y="6121874"/>
              <a:ext cx="130823" cy="130823"/>
            </a:xfrm>
            <a:prstGeom prst="rect">
              <a:avLst/>
            </a:prstGeom>
            <a:noFill/>
            <a:ln w="15875" cap="sq"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583BE689-F953-4826-9C9E-461F8C37AE5F}"/>
              </a:ext>
            </a:extLst>
          </p:cNvPr>
          <p:cNvGrpSpPr/>
          <p:nvPr/>
        </p:nvGrpSpPr>
        <p:grpSpPr>
          <a:xfrm>
            <a:off x="558876" y="5994102"/>
            <a:ext cx="4424568" cy="566199"/>
            <a:chOff x="1057235" y="3017444"/>
            <a:chExt cx="4424568" cy="566199"/>
          </a:xfrm>
        </p:grpSpPr>
        <p:sp>
          <p:nvSpPr>
            <p:cNvPr id="38" name="Content Placeholder 2">
              <a:extLst>
                <a:ext uri="{FF2B5EF4-FFF2-40B4-BE49-F238E27FC236}">
                  <a16:creationId xmlns:a16="http://schemas.microsoft.com/office/drawing/2014/main" id="{15744FD0-5B60-4E4B-9C63-7A5008C87173}"/>
                </a:ext>
              </a:extLst>
            </p:cNvPr>
            <p:cNvSpPr txBox="1">
              <a:spLocks/>
            </p:cNvSpPr>
            <p:nvPr/>
          </p:nvSpPr>
          <p:spPr>
            <a:xfrm>
              <a:off x="1196200" y="3017444"/>
              <a:ext cx="4285603"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30" normalizeH="0" baseline="0" noProof="0">
                  <a:ln>
                    <a:noFill/>
                  </a:ln>
                  <a:solidFill>
                    <a:srgbClr val="FFFFFF"/>
                  </a:solidFill>
                  <a:effectLst/>
                  <a:uLnTx/>
                  <a:uFillTx/>
                  <a:latin typeface="Segoe UI Semibold"/>
                  <a:ea typeface="+mn-ea"/>
                  <a:cs typeface="+mn-cs"/>
                </a:rPr>
                <a:t>Built for hardware + software refresh cycles</a:t>
              </a:r>
            </a:p>
          </p:txBody>
        </p:sp>
        <p:sp>
          <p:nvSpPr>
            <p:cNvPr id="42" name="Rectangle 41">
              <a:extLst>
                <a:ext uri="{FF2B5EF4-FFF2-40B4-BE49-F238E27FC236}">
                  <a16:creationId xmlns:a16="http://schemas.microsoft.com/office/drawing/2014/main" id="{B69F6299-6CB8-4F19-AABD-EADDF292A448}"/>
                </a:ext>
              </a:extLst>
            </p:cNvPr>
            <p:cNvSpPr/>
            <p:nvPr/>
          </p:nvSpPr>
          <p:spPr>
            <a:xfrm>
              <a:off x="1057235" y="3452820"/>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6F9F5192-96A0-439C-9E0A-82B0F67C3886}"/>
              </a:ext>
            </a:extLst>
          </p:cNvPr>
          <p:cNvGrpSpPr/>
          <p:nvPr/>
        </p:nvGrpSpPr>
        <p:grpSpPr>
          <a:xfrm>
            <a:off x="6176461" y="5999788"/>
            <a:ext cx="4051545" cy="561545"/>
            <a:chOff x="6695706" y="3023130"/>
            <a:chExt cx="4051545" cy="561545"/>
          </a:xfrm>
        </p:grpSpPr>
        <p:sp>
          <p:nvSpPr>
            <p:cNvPr id="44" name="Content Placeholder 2">
              <a:extLst>
                <a:ext uri="{FF2B5EF4-FFF2-40B4-BE49-F238E27FC236}">
                  <a16:creationId xmlns:a16="http://schemas.microsoft.com/office/drawing/2014/main" id="{376F4F07-0A10-468A-A527-FD6E70EF011E}"/>
                </a:ext>
              </a:extLst>
            </p:cNvPr>
            <p:cNvSpPr txBox="1">
              <a:spLocks/>
            </p:cNvSpPr>
            <p:nvPr/>
          </p:nvSpPr>
          <p:spPr>
            <a:xfrm>
              <a:off x="6828432" y="3023130"/>
              <a:ext cx="3918819" cy="430887"/>
            </a:xfrm>
            <a:prstGeom prst="rect">
              <a:avLst/>
            </a:prstGeom>
            <a:noFill/>
            <a:ln w="15875" cap="sq">
              <a:solidFill>
                <a:schemeClr val="accent6"/>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Ongoing + seamless innovation built-in</a:t>
              </a:r>
            </a:p>
          </p:txBody>
        </p:sp>
        <p:sp>
          <p:nvSpPr>
            <p:cNvPr id="45" name="Rectangle 44">
              <a:extLst>
                <a:ext uri="{FF2B5EF4-FFF2-40B4-BE49-F238E27FC236}">
                  <a16:creationId xmlns:a16="http://schemas.microsoft.com/office/drawing/2014/main" id="{82866E3C-25F1-4450-8CFF-677596D531E6}"/>
                </a:ext>
              </a:extLst>
            </p:cNvPr>
            <p:cNvSpPr/>
            <p:nvPr/>
          </p:nvSpPr>
          <p:spPr>
            <a:xfrm>
              <a:off x="6695706" y="3453852"/>
              <a:ext cx="130823" cy="130823"/>
            </a:xfrm>
            <a:prstGeom prst="rect">
              <a:avLst/>
            </a:prstGeom>
            <a:noFill/>
            <a:ln w="15875" cap="sq" cmpd="sng" algn="ctr">
              <a:solidFill>
                <a:schemeClr val="accent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07C10"/>
                </a:solidFill>
                <a:effectLst/>
                <a:uLnTx/>
                <a:uFillTx/>
                <a:latin typeface="Segoe UI"/>
                <a:ea typeface="+mn-ea"/>
                <a:cs typeface="+mn-cs"/>
              </a:endParaRPr>
            </a:p>
          </p:txBody>
        </p:sp>
      </p:grpSp>
      <p:sp>
        <p:nvSpPr>
          <p:cNvPr id="105" name="Rectangle 104">
            <a:extLst>
              <a:ext uri="{FF2B5EF4-FFF2-40B4-BE49-F238E27FC236}">
                <a16:creationId xmlns:a16="http://schemas.microsoft.com/office/drawing/2014/main" id="{D5EC4B06-356C-447F-81EF-56614FA217EF}"/>
              </a:ext>
            </a:extLst>
          </p:cNvPr>
          <p:cNvSpPr/>
          <p:nvPr/>
        </p:nvSpPr>
        <p:spPr bwMode="auto">
          <a:xfrm>
            <a:off x="6843265" y="1381311"/>
            <a:ext cx="3870977" cy="59761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BCF2"/>
                </a:solidFill>
                <a:effectLst/>
                <a:uLnTx/>
                <a:uFillTx/>
                <a:latin typeface="Segoe UI"/>
                <a:ea typeface="+mn-ea"/>
                <a:cs typeface="Segoe UI Semilight" panose="020B0402040204020203" pitchFamily="34" charset="0"/>
              </a:rPr>
              <a:t>Today</a:t>
            </a:r>
          </a:p>
        </p:txBody>
      </p:sp>
    </p:spTree>
    <p:extLst>
      <p:ext uri="{BB962C8B-B14F-4D97-AF65-F5344CB8AC3E}">
        <p14:creationId xmlns:p14="http://schemas.microsoft.com/office/powerpoint/2010/main" val="25349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 calcmode="lin" valueType="num">
                                      <p:cBhvr additive="base">
                                        <p:cTn id="16" dur="500" fill="hold"/>
                                        <p:tgtEl>
                                          <p:spTgt spid="77"/>
                                        </p:tgtEl>
                                        <p:attrNameLst>
                                          <p:attrName>ppt_x</p:attrName>
                                        </p:attrNameLst>
                                      </p:cBhvr>
                                      <p:tavLst>
                                        <p:tav tm="0">
                                          <p:val>
                                            <p:strVal val="#ppt_x"/>
                                          </p:val>
                                        </p:tav>
                                        <p:tav tm="100000">
                                          <p:val>
                                            <p:strVal val="#ppt_x"/>
                                          </p:val>
                                        </p:tav>
                                      </p:tavLst>
                                    </p:anim>
                                    <p:anim calcmode="lin" valueType="num">
                                      <p:cBhvr additive="base">
                                        <p:cTn id="17" dur="500" fill="hold"/>
                                        <p:tgtEl>
                                          <p:spTgt spid="7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500" fill="hold"/>
                                        <p:tgtEl>
                                          <p:spTgt spid="80"/>
                                        </p:tgtEl>
                                        <p:attrNameLst>
                                          <p:attrName>ppt_x</p:attrName>
                                        </p:attrNameLst>
                                      </p:cBhvr>
                                      <p:tavLst>
                                        <p:tav tm="0">
                                          <p:val>
                                            <p:strVal val="#ppt_x"/>
                                          </p:val>
                                        </p:tav>
                                        <p:tav tm="100000">
                                          <p:val>
                                            <p:strVal val="#ppt_x"/>
                                          </p:val>
                                        </p:tav>
                                      </p:tavLst>
                                    </p:anim>
                                    <p:anim calcmode="lin" valueType="num">
                                      <p:cBhvr additive="base">
                                        <p:cTn id="21" dur="500" fill="hold"/>
                                        <p:tgtEl>
                                          <p:spTgt spid="8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additive="base">
                                        <p:cTn id="24" dur="500" fill="hold"/>
                                        <p:tgtEl>
                                          <p:spTgt spid="83"/>
                                        </p:tgtEl>
                                        <p:attrNameLst>
                                          <p:attrName>ppt_x</p:attrName>
                                        </p:attrNameLst>
                                      </p:cBhvr>
                                      <p:tavLst>
                                        <p:tav tm="0">
                                          <p:val>
                                            <p:strVal val="#ppt_x"/>
                                          </p:val>
                                        </p:tav>
                                        <p:tav tm="100000">
                                          <p:val>
                                            <p:strVal val="#ppt_x"/>
                                          </p:val>
                                        </p:tav>
                                      </p:tavLst>
                                    </p:anim>
                                    <p:anim calcmode="lin" valueType="num">
                                      <p:cBhvr additive="base">
                                        <p:cTn id="25" dur="500" fill="hold"/>
                                        <p:tgtEl>
                                          <p:spTgt spid="8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ppt_x"/>
                                          </p:val>
                                        </p:tav>
                                        <p:tav tm="100000">
                                          <p:val>
                                            <p:strVal val="#ppt_x"/>
                                          </p:val>
                                        </p:tav>
                                      </p:tavLst>
                                    </p:anim>
                                    <p:anim calcmode="lin" valueType="num">
                                      <p:cBhvr additive="base">
                                        <p:cTn id="33"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5"/>
                                        </p:tgtEl>
                                        <p:attrNameLst>
                                          <p:attrName>style.visibility</p:attrName>
                                        </p:attrNameLst>
                                      </p:cBhvr>
                                      <p:to>
                                        <p:strVal val="visible"/>
                                      </p:to>
                                    </p:set>
                                    <p:anim calcmode="lin" valueType="num">
                                      <p:cBhvr additive="base">
                                        <p:cTn id="38" dur="500" fill="hold"/>
                                        <p:tgtEl>
                                          <p:spTgt spid="105"/>
                                        </p:tgtEl>
                                        <p:attrNameLst>
                                          <p:attrName>ppt_x</p:attrName>
                                        </p:attrNameLst>
                                      </p:cBhvr>
                                      <p:tavLst>
                                        <p:tav tm="0">
                                          <p:val>
                                            <p:strVal val="#ppt_x"/>
                                          </p:val>
                                        </p:tav>
                                        <p:tav tm="100000">
                                          <p:val>
                                            <p:strVal val="#ppt_x"/>
                                          </p:val>
                                        </p:tav>
                                      </p:tavLst>
                                    </p:anim>
                                    <p:anim calcmode="lin" valueType="num">
                                      <p:cBhvr additive="base">
                                        <p:cTn id="39" dur="500" fill="hold"/>
                                        <p:tgtEl>
                                          <p:spTgt spid="105"/>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 presetClass="entr" presetSubtype="4" fill="hold" nodeType="afterEffect">
                                  <p:stCondLst>
                                    <p:cond delay="0"/>
                                  </p:stCondLst>
                                  <p:childTnLst>
                                    <p:set>
                                      <p:cBhvr>
                                        <p:cTn id="42" dur="1" fill="hold">
                                          <p:stCondLst>
                                            <p:cond delay="0"/>
                                          </p:stCondLst>
                                        </p:cTn>
                                        <p:tgtEl>
                                          <p:spTgt spid="90"/>
                                        </p:tgtEl>
                                        <p:attrNameLst>
                                          <p:attrName>style.visibility</p:attrName>
                                        </p:attrNameLst>
                                      </p:cBhvr>
                                      <p:to>
                                        <p:strVal val="visible"/>
                                      </p:to>
                                    </p:set>
                                    <p:anim calcmode="lin" valueType="num">
                                      <p:cBhvr additive="base">
                                        <p:cTn id="43" dur="500" fill="hold"/>
                                        <p:tgtEl>
                                          <p:spTgt spid="90"/>
                                        </p:tgtEl>
                                        <p:attrNameLst>
                                          <p:attrName>ppt_x</p:attrName>
                                        </p:attrNameLst>
                                      </p:cBhvr>
                                      <p:tavLst>
                                        <p:tav tm="0">
                                          <p:val>
                                            <p:strVal val="#ppt_x"/>
                                          </p:val>
                                        </p:tav>
                                        <p:tav tm="100000">
                                          <p:val>
                                            <p:strVal val="#ppt_x"/>
                                          </p:val>
                                        </p:tav>
                                      </p:tavLst>
                                    </p:anim>
                                    <p:anim calcmode="lin" valueType="num">
                                      <p:cBhvr additive="base">
                                        <p:cTn id="44" dur="500" fill="hold"/>
                                        <p:tgtEl>
                                          <p:spTgt spid="9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fill="hold"/>
                                        <p:tgtEl>
                                          <p:spTgt spid="93"/>
                                        </p:tgtEl>
                                        <p:attrNameLst>
                                          <p:attrName>ppt_x</p:attrName>
                                        </p:attrNameLst>
                                      </p:cBhvr>
                                      <p:tavLst>
                                        <p:tav tm="0">
                                          <p:val>
                                            <p:strVal val="#ppt_x"/>
                                          </p:val>
                                        </p:tav>
                                        <p:tav tm="100000">
                                          <p:val>
                                            <p:strVal val="#ppt_x"/>
                                          </p:val>
                                        </p:tav>
                                      </p:tavLst>
                                    </p:anim>
                                    <p:anim calcmode="lin" valueType="num">
                                      <p:cBhvr additive="base">
                                        <p:cTn id="48" dur="500" fill="hold"/>
                                        <p:tgtEl>
                                          <p:spTgt spid="9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additive="base">
                                        <p:cTn id="51" dur="500" fill="hold"/>
                                        <p:tgtEl>
                                          <p:spTgt spid="96"/>
                                        </p:tgtEl>
                                        <p:attrNameLst>
                                          <p:attrName>ppt_x</p:attrName>
                                        </p:attrNameLst>
                                      </p:cBhvr>
                                      <p:tavLst>
                                        <p:tav tm="0">
                                          <p:val>
                                            <p:strVal val="#ppt_x"/>
                                          </p:val>
                                        </p:tav>
                                        <p:tav tm="100000">
                                          <p:val>
                                            <p:strVal val="#ppt_x"/>
                                          </p:val>
                                        </p:tav>
                                      </p:tavLst>
                                    </p:anim>
                                    <p:anim calcmode="lin" valueType="num">
                                      <p:cBhvr additive="base">
                                        <p:cTn id="52" dur="500" fill="hold"/>
                                        <p:tgtEl>
                                          <p:spTgt spid="9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additive="base">
                                        <p:cTn id="55" dur="500" fill="hold"/>
                                        <p:tgtEl>
                                          <p:spTgt spid="99"/>
                                        </p:tgtEl>
                                        <p:attrNameLst>
                                          <p:attrName>ppt_x</p:attrName>
                                        </p:attrNameLst>
                                      </p:cBhvr>
                                      <p:tavLst>
                                        <p:tav tm="0">
                                          <p:val>
                                            <p:strVal val="#ppt_x"/>
                                          </p:val>
                                        </p:tav>
                                        <p:tav tm="100000">
                                          <p:val>
                                            <p:strVal val="#ppt_x"/>
                                          </p:val>
                                        </p:tav>
                                      </p:tavLst>
                                    </p:anim>
                                    <p:anim calcmode="lin" valueType="num">
                                      <p:cBhvr additive="base">
                                        <p:cTn id="56" dur="500" fill="hold"/>
                                        <p:tgtEl>
                                          <p:spTgt spid="9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fill="hold"/>
                                        <p:tgtEl>
                                          <p:spTgt spid="102"/>
                                        </p:tgtEl>
                                        <p:attrNameLst>
                                          <p:attrName>ppt_x</p:attrName>
                                        </p:attrNameLst>
                                      </p:cBhvr>
                                      <p:tavLst>
                                        <p:tav tm="0">
                                          <p:val>
                                            <p:strVal val="#ppt_x"/>
                                          </p:val>
                                        </p:tav>
                                        <p:tav tm="100000">
                                          <p:val>
                                            <p:strVal val="#ppt_x"/>
                                          </p:val>
                                        </p:tav>
                                      </p:tavLst>
                                    </p:anim>
                                    <p:anim calcmode="lin" valueType="num">
                                      <p:cBhvr additive="base">
                                        <p:cTn id="60" dur="500" fill="hold"/>
                                        <p:tgtEl>
                                          <p:spTgt spid="10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10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2" name="Rectangle 901"/>
          <p:cNvSpPr/>
          <p:nvPr/>
        </p:nvSpPr>
        <p:spPr bwMode="auto">
          <a:xfrm>
            <a:off x="4074971" y="4944406"/>
            <a:ext cx="571527" cy="19131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Rectangle 902"/>
          <p:cNvSpPr/>
          <p:nvPr/>
        </p:nvSpPr>
        <p:spPr bwMode="auto">
          <a:xfrm>
            <a:off x="1" y="4740672"/>
            <a:ext cx="12192000" cy="2116397"/>
          </a:xfrm>
          <a:prstGeom prst="rect">
            <a:avLst/>
          </a:prstGeom>
          <a:blipFill dpi="0" rotWithShape="1">
            <a:blip r:embed="rId3" cstate="email">
              <a:alphaModFix amt="15000"/>
              <a:extLst>
                <a:ext uri="{28A0092B-C50C-407E-A947-70E740481C1C}">
                  <a14:useLocalDpi xmlns:a14="http://schemas.microsoft.com/office/drawing/2010/main" val="0"/>
                </a:ext>
              </a:extLst>
            </a:blip>
            <a:srcRect/>
            <a:stretch>
              <a:fillRect t="1" b="-1153"/>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p:cNvSpPr>
            <a:spLocks noGrp="1"/>
          </p:cNvSpPr>
          <p:nvPr>
            <p:ph type="title"/>
          </p:nvPr>
        </p:nvSpPr>
        <p:spPr/>
        <p:txBody>
          <a:bodyPr/>
          <a:lstStyle/>
          <a:p>
            <a:r>
              <a:rPr lang="en-US"/>
              <a:t>…and impacts an organization’s ability to reduce costs</a:t>
            </a:r>
          </a:p>
        </p:txBody>
      </p:sp>
      <p:sp>
        <p:nvSpPr>
          <p:cNvPr id="101" name="Rectangle 100"/>
          <p:cNvSpPr/>
          <p:nvPr/>
        </p:nvSpPr>
        <p:spPr>
          <a:xfrm>
            <a:off x="364266" y="6115882"/>
            <a:ext cx="5879249" cy="424090"/>
          </a:xfrm>
          <a:prstGeom prst="rect">
            <a:avLst/>
          </a:prstGeom>
        </p:spPr>
        <p:txBody>
          <a:bodyPr wrap="square">
            <a:spAutoFit/>
          </a:bodyPr>
          <a:lstStyle/>
          <a:p>
            <a:pPr marL="0" marR="0" lvl="0" indent="0" algn="l" defTabSz="878559"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30000" noProof="0">
                <a:ln>
                  <a:noFill/>
                </a:ln>
                <a:solidFill>
                  <a:srgbClr val="505050"/>
                </a:solidFill>
                <a:effectLst/>
                <a:uLnTx/>
                <a:uFillTx/>
                <a:latin typeface="Segoe UI"/>
                <a:ea typeface="+mn-ea"/>
                <a:cs typeface="+mn-cs"/>
              </a:rPr>
              <a:t>1</a:t>
            </a:r>
            <a:r>
              <a:rPr kumimoji="0" lang="en-US" sz="686" b="0" i="0" u="none" strike="noStrike" kern="1200" cap="none" spc="0" normalizeH="0" baseline="0" noProof="0">
                <a:ln>
                  <a:noFill/>
                </a:ln>
                <a:solidFill>
                  <a:srgbClr val="353535"/>
                </a:solidFill>
                <a:effectLst/>
                <a:uLnTx/>
                <a:uFillTx/>
                <a:latin typeface="Segoe UI Semilight"/>
                <a:ea typeface="+mn-ea"/>
                <a:cs typeface="Segoe UI" pitchFamily="34" charset="0"/>
              </a:rPr>
              <a:t>UN Office for Disaster Risk Reduction, 2015</a:t>
            </a:r>
          </a:p>
          <a:p>
            <a:pPr marL="0" marR="0" lvl="0" indent="0" algn="l" defTabSz="878559" rtl="0" eaLnBrk="1" fontAlgn="auto" latinLnBrk="0" hangingPunct="1">
              <a:lnSpc>
                <a:spcPct val="100000"/>
              </a:lnSpc>
              <a:spcBef>
                <a:spcPts val="0"/>
              </a:spcBef>
              <a:spcAft>
                <a:spcPts val="0"/>
              </a:spcAft>
              <a:buClrTx/>
              <a:buSzTx/>
              <a:buFontTx/>
              <a:buNone/>
              <a:tabLst/>
              <a:defRPr/>
            </a:pPr>
            <a:r>
              <a:rPr kumimoji="0" lang="en-AU" sz="686" b="0" i="0" u="none" strike="noStrike" kern="1200" cap="none" spc="0" normalizeH="0" baseline="0" noProof="0">
                <a:ln>
                  <a:noFill/>
                </a:ln>
                <a:solidFill>
                  <a:srgbClr val="353535"/>
                </a:solidFill>
                <a:effectLst/>
                <a:uLnTx/>
                <a:uFillTx/>
                <a:latin typeface="Segoe UI Semilight"/>
                <a:ea typeface="+mn-ea"/>
                <a:cs typeface="Segoe UI" pitchFamily="34" charset="0"/>
              </a:rPr>
              <a:t>2The Total Economic Impact™ Of Microsoft Azure Platform-As-A Service, Forrester Consulting, June 2016</a:t>
            </a:r>
            <a:endParaRPr kumimoji="0" lang="en-US" sz="686" b="0" i="0" u="none" strike="noStrike" kern="1200" cap="none" spc="0" normalizeH="0" baseline="0" noProof="0">
              <a:ln>
                <a:noFill/>
              </a:ln>
              <a:solidFill>
                <a:srgbClr val="353535"/>
              </a:solidFill>
              <a:effectLst/>
              <a:uLnTx/>
              <a:uFillTx/>
              <a:latin typeface="Segoe UI Semi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30000" noProof="0">
                <a:ln>
                  <a:noFill/>
                </a:ln>
                <a:solidFill>
                  <a:srgbClr val="505050"/>
                </a:solidFill>
                <a:effectLst/>
                <a:uLnTx/>
                <a:uFillTx/>
                <a:latin typeface="Segoe UI"/>
                <a:ea typeface="+mn-ea"/>
                <a:cs typeface="+mn-cs"/>
              </a:rPr>
              <a:t>3</a:t>
            </a:r>
            <a:r>
              <a:rPr kumimoji="0" lang="en-US" sz="784" b="0" i="0" u="none" strike="noStrike" kern="1200" cap="none" spc="0" normalizeH="0" baseline="0" noProof="0">
                <a:ln>
                  <a:noFill/>
                </a:ln>
                <a:solidFill>
                  <a:srgbClr val="505050"/>
                </a:solidFill>
                <a:effectLst/>
                <a:uLnTx/>
                <a:uFillTx/>
                <a:latin typeface="Segoe UI"/>
                <a:ea typeface="+mn-ea"/>
                <a:cs typeface="+mn-cs"/>
              </a:rPr>
              <a:t>“</a:t>
            </a:r>
            <a:r>
              <a:rPr kumimoji="0" lang="en-US" sz="686" b="0" i="0" u="none" strike="noStrike" kern="1200" cap="none" spc="0" normalizeH="0" baseline="0" noProof="0">
                <a:ln>
                  <a:noFill/>
                </a:ln>
                <a:solidFill>
                  <a:srgbClr val="353535"/>
                </a:solidFill>
                <a:effectLst/>
                <a:uLnTx/>
                <a:uFillTx/>
                <a:latin typeface="Segoe UI Semilight"/>
                <a:ea typeface="+mn-ea"/>
                <a:cs typeface="Segoe UI" pitchFamily="34" charset="0"/>
              </a:rPr>
              <a:t>A Future the Works: Automation, Employment and Productivity” McKinsey Global Institute, 2017</a:t>
            </a:r>
          </a:p>
        </p:txBody>
      </p:sp>
      <p:grpSp>
        <p:nvGrpSpPr>
          <p:cNvPr id="305" name="Group 40"/>
          <p:cNvGrpSpPr>
            <a:grpSpLocks noChangeAspect="1"/>
          </p:cNvGrpSpPr>
          <p:nvPr/>
        </p:nvGrpSpPr>
        <p:grpSpPr bwMode="auto">
          <a:xfrm>
            <a:off x="8063820" y="6046064"/>
            <a:ext cx="620960" cy="809272"/>
            <a:chOff x="5419" y="3893"/>
            <a:chExt cx="399" cy="520"/>
          </a:xfrm>
        </p:grpSpPr>
        <p:sp>
          <p:nvSpPr>
            <p:cNvPr id="306" name="AutoShape 39"/>
            <p:cNvSpPr>
              <a:spLocks noChangeAspect="1" noChangeArrowheads="1" noTextEdit="1"/>
            </p:cNvSpPr>
            <p:nvPr/>
          </p:nvSpPr>
          <p:spPr bwMode="auto">
            <a:xfrm>
              <a:off x="5419" y="3893"/>
              <a:ext cx="39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7" name="Oval 41"/>
            <p:cNvSpPr>
              <a:spLocks noChangeArrowheads="1"/>
            </p:cNvSpPr>
            <p:nvPr/>
          </p:nvSpPr>
          <p:spPr bwMode="auto">
            <a:xfrm>
              <a:off x="5421" y="3895"/>
              <a:ext cx="397" cy="39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42"/>
            <p:cNvSpPr>
              <a:spLocks/>
            </p:cNvSpPr>
            <p:nvPr/>
          </p:nvSpPr>
          <p:spPr bwMode="auto">
            <a:xfrm>
              <a:off x="5591" y="3942"/>
              <a:ext cx="65" cy="473"/>
            </a:xfrm>
            <a:custGeom>
              <a:avLst/>
              <a:gdLst>
                <a:gd name="T0" fmla="*/ 29 w 65"/>
                <a:gd name="T1" fmla="*/ 0 h 473"/>
                <a:gd name="T2" fmla="*/ 0 w 65"/>
                <a:gd name="T3" fmla="*/ 473 h 473"/>
                <a:gd name="T4" fmla="*/ 65 w 65"/>
                <a:gd name="T5" fmla="*/ 473 h 473"/>
                <a:gd name="T6" fmla="*/ 29 w 65"/>
                <a:gd name="T7" fmla="*/ 0 h 473"/>
              </a:gdLst>
              <a:ahLst/>
              <a:cxnLst>
                <a:cxn ang="0">
                  <a:pos x="T0" y="T1"/>
                </a:cxn>
                <a:cxn ang="0">
                  <a:pos x="T2" y="T3"/>
                </a:cxn>
                <a:cxn ang="0">
                  <a:pos x="T4" y="T5"/>
                </a:cxn>
                <a:cxn ang="0">
                  <a:pos x="T6" y="T7"/>
                </a:cxn>
              </a:cxnLst>
              <a:rect l="0" t="0" r="r" b="b"/>
              <a:pathLst>
                <a:path w="65" h="473">
                  <a:moveTo>
                    <a:pt x="29" y="0"/>
                  </a:moveTo>
                  <a:lnTo>
                    <a:pt x="0" y="473"/>
                  </a:lnTo>
                  <a:lnTo>
                    <a:pt x="65" y="473"/>
                  </a:lnTo>
                  <a:lnTo>
                    <a:pt x="2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43"/>
            <p:cNvSpPr>
              <a:spLocks/>
            </p:cNvSpPr>
            <p:nvPr/>
          </p:nvSpPr>
          <p:spPr bwMode="auto">
            <a:xfrm>
              <a:off x="5528" y="4160"/>
              <a:ext cx="92" cy="107"/>
            </a:xfrm>
            <a:custGeom>
              <a:avLst/>
              <a:gdLst>
                <a:gd name="T0" fmla="*/ 92 w 92"/>
                <a:gd name="T1" fmla="*/ 92 h 107"/>
                <a:gd name="T2" fmla="*/ 90 w 92"/>
                <a:gd name="T3" fmla="*/ 92 h 107"/>
                <a:gd name="T4" fmla="*/ 0 w 92"/>
                <a:gd name="T5" fmla="*/ 0 h 107"/>
                <a:gd name="T6" fmla="*/ 77 w 92"/>
                <a:gd name="T7" fmla="*/ 105 h 107"/>
                <a:gd name="T8" fmla="*/ 77 w 92"/>
                <a:gd name="T9" fmla="*/ 107 h 107"/>
                <a:gd name="T10" fmla="*/ 92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92" y="92"/>
                  </a:moveTo>
                  <a:lnTo>
                    <a:pt x="90" y="92"/>
                  </a:lnTo>
                  <a:lnTo>
                    <a:pt x="0" y="0"/>
                  </a:lnTo>
                  <a:lnTo>
                    <a:pt x="77" y="105"/>
                  </a:lnTo>
                  <a:lnTo>
                    <a:pt x="77" y="107"/>
                  </a:lnTo>
                  <a:lnTo>
                    <a:pt x="92"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44"/>
            <p:cNvSpPr>
              <a:spLocks/>
            </p:cNvSpPr>
            <p:nvPr/>
          </p:nvSpPr>
          <p:spPr bwMode="auto">
            <a:xfrm>
              <a:off x="5499" y="4024"/>
              <a:ext cx="133" cy="153"/>
            </a:xfrm>
            <a:custGeom>
              <a:avLst/>
              <a:gdLst>
                <a:gd name="T0" fmla="*/ 133 w 133"/>
                <a:gd name="T1" fmla="*/ 132 h 153"/>
                <a:gd name="T2" fmla="*/ 133 w 133"/>
                <a:gd name="T3" fmla="*/ 132 h 153"/>
                <a:gd name="T4" fmla="*/ 0 w 133"/>
                <a:gd name="T5" fmla="*/ 0 h 153"/>
                <a:gd name="T6" fmla="*/ 113 w 133"/>
                <a:gd name="T7" fmla="*/ 153 h 153"/>
                <a:gd name="T8" fmla="*/ 113 w 133"/>
                <a:gd name="T9" fmla="*/ 153 h 153"/>
                <a:gd name="T10" fmla="*/ 133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133" y="132"/>
                  </a:moveTo>
                  <a:lnTo>
                    <a:pt x="133" y="132"/>
                  </a:lnTo>
                  <a:lnTo>
                    <a:pt x="0" y="0"/>
                  </a:lnTo>
                  <a:lnTo>
                    <a:pt x="113" y="153"/>
                  </a:lnTo>
                  <a:lnTo>
                    <a:pt x="113" y="153"/>
                  </a:lnTo>
                  <a:lnTo>
                    <a:pt x="133"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45"/>
            <p:cNvSpPr>
              <a:spLocks/>
            </p:cNvSpPr>
            <p:nvPr/>
          </p:nvSpPr>
          <p:spPr bwMode="auto">
            <a:xfrm>
              <a:off x="5552" y="3990"/>
              <a:ext cx="73" cy="85"/>
            </a:xfrm>
            <a:custGeom>
              <a:avLst/>
              <a:gdLst>
                <a:gd name="T0" fmla="*/ 73 w 73"/>
                <a:gd name="T1" fmla="*/ 73 h 85"/>
                <a:gd name="T2" fmla="*/ 73 w 73"/>
                <a:gd name="T3" fmla="*/ 73 h 85"/>
                <a:gd name="T4" fmla="*/ 0 w 73"/>
                <a:gd name="T5" fmla="*/ 0 h 85"/>
                <a:gd name="T6" fmla="*/ 61 w 73"/>
                <a:gd name="T7" fmla="*/ 83 h 85"/>
                <a:gd name="T8" fmla="*/ 63 w 73"/>
                <a:gd name="T9" fmla="*/ 85 h 85"/>
                <a:gd name="T10" fmla="*/ 73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73" y="73"/>
                  </a:moveTo>
                  <a:lnTo>
                    <a:pt x="73" y="73"/>
                  </a:lnTo>
                  <a:lnTo>
                    <a:pt x="0" y="0"/>
                  </a:lnTo>
                  <a:lnTo>
                    <a:pt x="61" y="83"/>
                  </a:lnTo>
                  <a:lnTo>
                    <a:pt x="63" y="85"/>
                  </a:lnTo>
                  <a:lnTo>
                    <a:pt x="73"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46"/>
            <p:cNvSpPr>
              <a:spLocks/>
            </p:cNvSpPr>
            <p:nvPr/>
          </p:nvSpPr>
          <p:spPr bwMode="auto">
            <a:xfrm>
              <a:off x="5622" y="4160"/>
              <a:ext cx="92" cy="107"/>
            </a:xfrm>
            <a:custGeom>
              <a:avLst/>
              <a:gdLst>
                <a:gd name="T0" fmla="*/ 0 w 92"/>
                <a:gd name="T1" fmla="*/ 92 h 107"/>
                <a:gd name="T2" fmla="*/ 0 w 92"/>
                <a:gd name="T3" fmla="*/ 92 h 107"/>
                <a:gd name="T4" fmla="*/ 92 w 92"/>
                <a:gd name="T5" fmla="*/ 0 h 107"/>
                <a:gd name="T6" fmla="*/ 14 w 92"/>
                <a:gd name="T7" fmla="*/ 105 h 107"/>
                <a:gd name="T8" fmla="*/ 14 w 92"/>
                <a:gd name="T9" fmla="*/ 107 h 107"/>
                <a:gd name="T10" fmla="*/ 0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0" y="92"/>
                  </a:moveTo>
                  <a:lnTo>
                    <a:pt x="0" y="92"/>
                  </a:lnTo>
                  <a:lnTo>
                    <a:pt x="92" y="0"/>
                  </a:lnTo>
                  <a:lnTo>
                    <a:pt x="14" y="105"/>
                  </a:lnTo>
                  <a:lnTo>
                    <a:pt x="14" y="107"/>
                  </a:lnTo>
                  <a:lnTo>
                    <a:pt x="0"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47"/>
            <p:cNvSpPr>
              <a:spLocks/>
            </p:cNvSpPr>
            <p:nvPr/>
          </p:nvSpPr>
          <p:spPr bwMode="auto">
            <a:xfrm>
              <a:off x="5608" y="4024"/>
              <a:ext cx="133" cy="153"/>
            </a:xfrm>
            <a:custGeom>
              <a:avLst/>
              <a:gdLst>
                <a:gd name="T0" fmla="*/ 0 w 133"/>
                <a:gd name="T1" fmla="*/ 132 h 153"/>
                <a:gd name="T2" fmla="*/ 0 w 133"/>
                <a:gd name="T3" fmla="*/ 132 h 153"/>
                <a:gd name="T4" fmla="*/ 133 w 133"/>
                <a:gd name="T5" fmla="*/ 0 h 153"/>
                <a:gd name="T6" fmla="*/ 21 w 133"/>
                <a:gd name="T7" fmla="*/ 153 h 153"/>
                <a:gd name="T8" fmla="*/ 21 w 133"/>
                <a:gd name="T9" fmla="*/ 153 h 153"/>
                <a:gd name="T10" fmla="*/ 0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0" y="132"/>
                  </a:moveTo>
                  <a:lnTo>
                    <a:pt x="0" y="132"/>
                  </a:lnTo>
                  <a:lnTo>
                    <a:pt x="133" y="0"/>
                  </a:lnTo>
                  <a:lnTo>
                    <a:pt x="21" y="153"/>
                  </a:lnTo>
                  <a:lnTo>
                    <a:pt x="21" y="153"/>
                  </a:lnTo>
                  <a:lnTo>
                    <a:pt x="0"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48"/>
            <p:cNvSpPr>
              <a:spLocks/>
            </p:cNvSpPr>
            <p:nvPr/>
          </p:nvSpPr>
          <p:spPr bwMode="auto">
            <a:xfrm>
              <a:off x="5615" y="3990"/>
              <a:ext cx="73" cy="85"/>
            </a:xfrm>
            <a:custGeom>
              <a:avLst/>
              <a:gdLst>
                <a:gd name="T0" fmla="*/ 0 w 73"/>
                <a:gd name="T1" fmla="*/ 73 h 85"/>
                <a:gd name="T2" fmla="*/ 0 w 73"/>
                <a:gd name="T3" fmla="*/ 73 h 85"/>
                <a:gd name="T4" fmla="*/ 73 w 73"/>
                <a:gd name="T5" fmla="*/ 0 h 85"/>
                <a:gd name="T6" fmla="*/ 12 w 73"/>
                <a:gd name="T7" fmla="*/ 83 h 85"/>
                <a:gd name="T8" fmla="*/ 12 w 73"/>
                <a:gd name="T9" fmla="*/ 85 h 85"/>
                <a:gd name="T10" fmla="*/ 0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0" y="73"/>
                  </a:moveTo>
                  <a:lnTo>
                    <a:pt x="0" y="73"/>
                  </a:lnTo>
                  <a:lnTo>
                    <a:pt x="73" y="0"/>
                  </a:lnTo>
                  <a:lnTo>
                    <a:pt x="12" y="83"/>
                  </a:lnTo>
                  <a:lnTo>
                    <a:pt x="12" y="85"/>
                  </a:lnTo>
                  <a:lnTo>
                    <a:pt x="0"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5" name="Group 40"/>
          <p:cNvGrpSpPr>
            <a:grpSpLocks noChangeAspect="1"/>
          </p:cNvGrpSpPr>
          <p:nvPr/>
        </p:nvGrpSpPr>
        <p:grpSpPr bwMode="auto">
          <a:xfrm>
            <a:off x="7781368" y="6186052"/>
            <a:ext cx="513190" cy="668821"/>
            <a:chOff x="5419" y="3893"/>
            <a:chExt cx="399" cy="520"/>
          </a:xfrm>
        </p:grpSpPr>
        <p:sp>
          <p:nvSpPr>
            <p:cNvPr id="316" name="AutoShape 39"/>
            <p:cNvSpPr>
              <a:spLocks noChangeAspect="1" noChangeArrowheads="1" noTextEdit="1"/>
            </p:cNvSpPr>
            <p:nvPr/>
          </p:nvSpPr>
          <p:spPr bwMode="auto">
            <a:xfrm>
              <a:off x="5419" y="3893"/>
              <a:ext cx="39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7" name="Oval 41"/>
            <p:cNvSpPr>
              <a:spLocks noChangeArrowheads="1"/>
            </p:cNvSpPr>
            <p:nvPr/>
          </p:nvSpPr>
          <p:spPr bwMode="auto">
            <a:xfrm>
              <a:off x="5421" y="3895"/>
              <a:ext cx="397" cy="39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42"/>
            <p:cNvSpPr>
              <a:spLocks/>
            </p:cNvSpPr>
            <p:nvPr/>
          </p:nvSpPr>
          <p:spPr bwMode="auto">
            <a:xfrm>
              <a:off x="5591" y="3942"/>
              <a:ext cx="65" cy="473"/>
            </a:xfrm>
            <a:custGeom>
              <a:avLst/>
              <a:gdLst>
                <a:gd name="T0" fmla="*/ 29 w 65"/>
                <a:gd name="T1" fmla="*/ 0 h 473"/>
                <a:gd name="T2" fmla="*/ 0 w 65"/>
                <a:gd name="T3" fmla="*/ 473 h 473"/>
                <a:gd name="T4" fmla="*/ 65 w 65"/>
                <a:gd name="T5" fmla="*/ 473 h 473"/>
                <a:gd name="T6" fmla="*/ 29 w 65"/>
                <a:gd name="T7" fmla="*/ 0 h 473"/>
              </a:gdLst>
              <a:ahLst/>
              <a:cxnLst>
                <a:cxn ang="0">
                  <a:pos x="T0" y="T1"/>
                </a:cxn>
                <a:cxn ang="0">
                  <a:pos x="T2" y="T3"/>
                </a:cxn>
                <a:cxn ang="0">
                  <a:pos x="T4" y="T5"/>
                </a:cxn>
                <a:cxn ang="0">
                  <a:pos x="T6" y="T7"/>
                </a:cxn>
              </a:cxnLst>
              <a:rect l="0" t="0" r="r" b="b"/>
              <a:pathLst>
                <a:path w="65" h="473">
                  <a:moveTo>
                    <a:pt x="29" y="0"/>
                  </a:moveTo>
                  <a:lnTo>
                    <a:pt x="0" y="473"/>
                  </a:lnTo>
                  <a:lnTo>
                    <a:pt x="65" y="473"/>
                  </a:lnTo>
                  <a:lnTo>
                    <a:pt x="2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9" name="Freeform 43"/>
            <p:cNvSpPr>
              <a:spLocks/>
            </p:cNvSpPr>
            <p:nvPr/>
          </p:nvSpPr>
          <p:spPr bwMode="auto">
            <a:xfrm>
              <a:off x="5528" y="4160"/>
              <a:ext cx="92" cy="107"/>
            </a:xfrm>
            <a:custGeom>
              <a:avLst/>
              <a:gdLst>
                <a:gd name="T0" fmla="*/ 92 w 92"/>
                <a:gd name="T1" fmla="*/ 92 h 107"/>
                <a:gd name="T2" fmla="*/ 90 w 92"/>
                <a:gd name="T3" fmla="*/ 92 h 107"/>
                <a:gd name="T4" fmla="*/ 0 w 92"/>
                <a:gd name="T5" fmla="*/ 0 h 107"/>
                <a:gd name="T6" fmla="*/ 77 w 92"/>
                <a:gd name="T7" fmla="*/ 105 h 107"/>
                <a:gd name="T8" fmla="*/ 77 w 92"/>
                <a:gd name="T9" fmla="*/ 107 h 107"/>
                <a:gd name="T10" fmla="*/ 92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92" y="92"/>
                  </a:moveTo>
                  <a:lnTo>
                    <a:pt x="90" y="92"/>
                  </a:lnTo>
                  <a:lnTo>
                    <a:pt x="0" y="0"/>
                  </a:lnTo>
                  <a:lnTo>
                    <a:pt x="77" y="105"/>
                  </a:lnTo>
                  <a:lnTo>
                    <a:pt x="77" y="107"/>
                  </a:lnTo>
                  <a:lnTo>
                    <a:pt x="92"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44"/>
            <p:cNvSpPr>
              <a:spLocks/>
            </p:cNvSpPr>
            <p:nvPr/>
          </p:nvSpPr>
          <p:spPr bwMode="auto">
            <a:xfrm>
              <a:off x="5499" y="4024"/>
              <a:ext cx="133" cy="153"/>
            </a:xfrm>
            <a:custGeom>
              <a:avLst/>
              <a:gdLst>
                <a:gd name="T0" fmla="*/ 133 w 133"/>
                <a:gd name="T1" fmla="*/ 132 h 153"/>
                <a:gd name="T2" fmla="*/ 133 w 133"/>
                <a:gd name="T3" fmla="*/ 132 h 153"/>
                <a:gd name="T4" fmla="*/ 0 w 133"/>
                <a:gd name="T5" fmla="*/ 0 h 153"/>
                <a:gd name="T6" fmla="*/ 113 w 133"/>
                <a:gd name="T7" fmla="*/ 153 h 153"/>
                <a:gd name="T8" fmla="*/ 113 w 133"/>
                <a:gd name="T9" fmla="*/ 153 h 153"/>
                <a:gd name="T10" fmla="*/ 133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133" y="132"/>
                  </a:moveTo>
                  <a:lnTo>
                    <a:pt x="133" y="132"/>
                  </a:lnTo>
                  <a:lnTo>
                    <a:pt x="0" y="0"/>
                  </a:lnTo>
                  <a:lnTo>
                    <a:pt x="113" y="153"/>
                  </a:lnTo>
                  <a:lnTo>
                    <a:pt x="113" y="153"/>
                  </a:lnTo>
                  <a:lnTo>
                    <a:pt x="133"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45"/>
            <p:cNvSpPr>
              <a:spLocks/>
            </p:cNvSpPr>
            <p:nvPr/>
          </p:nvSpPr>
          <p:spPr bwMode="auto">
            <a:xfrm>
              <a:off x="5552" y="3990"/>
              <a:ext cx="73" cy="85"/>
            </a:xfrm>
            <a:custGeom>
              <a:avLst/>
              <a:gdLst>
                <a:gd name="T0" fmla="*/ 73 w 73"/>
                <a:gd name="T1" fmla="*/ 73 h 85"/>
                <a:gd name="T2" fmla="*/ 73 w 73"/>
                <a:gd name="T3" fmla="*/ 73 h 85"/>
                <a:gd name="T4" fmla="*/ 0 w 73"/>
                <a:gd name="T5" fmla="*/ 0 h 85"/>
                <a:gd name="T6" fmla="*/ 61 w 73"/>
                <a:gd name="T7" fmla="*/ 83 h 85"/>
                <a:gd name="T8" fmla="*/ 63 w 73"/>
                <a:gd name="T9" fmla="*/ 85 h 85"/>
                <a:gd name="T10" fmla="*/ 73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73" y="73"/>
                  </a:moveTo>
                  <a:lnTo>
                    <a:pt x="73" y="73"/>
                  </a:lnTo>
                  <a:lnTo>
                    <a:pt x="0" y="0"/>
                  </a:lnTo>
                  <a:lnTo>
                    <a:pt x="61" y="83"/>
                  </a:lnTo>
                  <a:lnTo>
                    <a:pt x="63" y="85"/>
                  </a:lnTo>
                  <a:lnTo>
                    <a:pt x="73"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46"/>
            <p:cNvSpPr>
              <a:spLocks/>
            </p:cNvSpPr>
            <p:nvPr/>
          </p:nvSpPr>
          <p:spPr bwMode="auto">
            <a:xfrm>
              <a:off x="5622" y="4160"/>
              <a:ext cx="92" cy="107"/>
            </a:xfrm>
            <a:custGeom>
              <a:avLst/>
              <a:gdLst>
                <a:gd name="T0" fmla="*/ 0 w 92"/>
                <a:gd name="T1" fmla="*/ 92 h 107"/>
                <a:gd name="T2" fmla="*/ 0 w 92"/>
                <a:gd name="T3" fmla="*/ 92 h 107"/>
                <a:gd name="T4" fmla="*/ 92 w 92"/>
                <a:gd name="T5" fmla="*/ 0 h 107"/>
                <a:gd name="T6" fmla="*/ 14 w 92"/>
                <a:gd name="T7" fmla="*/ 105 h 107"/>
                <a:gd name="T8" fmla="*/ 14 w 92"/>
                <a:gd name="T9" fmla="*/ 107 h 107"/>
                <a:gd name="T10" fmla="*/ 0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0" y="92"/>
                  </a:moveTo>
                  <a:lnTo>
                    <a:pt x="0" y="92"/>
                  </a:lnTo>
                  <a:lnTo>
                    <a:pt x="92" y="0"/>
                  </a:lnTo>
                  <a:lnTo>
                    <a:pt x="14" y="105"/>
                  </a:lnTo>
                  <a:lnTo>
                    <a:pt x="14" y="107"/>
                  </a:lnTo>
                  <a:lnTo>
                    <a:pt x="0"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47"/>
            <p:cNvSpPr>
              <a:spLocks/>
            </p:cNvSpPr>
            <p:nvPr/>
          </p:nvSpPr>
          <p:spPr bwMode="auto">
            <a:xfrm>
              <a:off x="5608" y="4024"/>
              <a:ext cx="133" cy="153"/>
            </a:xfrm>
            <a:custGeom>
              <a:avLst/>
              <a:gdLst>
                <a:gd name="T0" fmla="*/ 0 w 133"/>
                <a:gd name="T1" fmla="*/ 132 h 153"/>
                <a:gd name="T2" fmla="*/ 0 w 133"/>
                <a:gd name="T3" fmla="*/ 132 h 153"/>
                <a:gd name="T4" fmla="*/ 133 w 133"/>
                <a:gd name="T5" fmla="*/ 0 h 153"/>
                <a:gd name="T6" fmla="*/ 21 w 133"/>
                <a:gd name="T7" fmla="*/ 153 h 153"/>
                <a:gd name="T8" fmla="*/ 21 w 133"/>
                <a:gd name="T9" fmla="*/ 153 h 153"/>
                <a:gd name="T10" fmla="*/ 0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0" y="132"/>
                  </a:moveTo>
                  <a:lnTo>
                    <a:pt x="0" y="132"/>
                  </a:lnTo>
                  <a:lnTo>
                    <a:pt x="133" y="0"/>
                  </a:lnTo>
                  <a:lnTo>
                    <a:pt x="21" y="153"/>
                  </a:lnTo>
                  <a:lnTo>
                    <a:pt x="21" y="153"/>
                  </a:lnTo>
                  <a:lnTo>
                    <a:pt x="0"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48"/>
            <p:cNvSpPr>
              <a:spLocks/>
            </p:cNvSpPr>
            <p:nvPr/>
          </p:nvSpPr>
          <p:spPr bwMode="auto">
            <a:xfrm>
              <a:off x="5615" y="3990"/>
              <a:ext cx="73" cy="85"/>
            </a:xfrm>
            <a:custGeom>
              <a:avLst/>
              <a:gdLst>
                <a:gd name="T0" fmla="*/ 0 w 73"/>
                <a:gd name="T1" fmla="*/ 73 h 85"/>
                <a:gd name="T2" fmla="*/ 0 w 73"/>
                <a:gd name="T3" fmla="*/ 73 h 85"/>
                <a:gd name="T4" fmla="*/ 73 w 73"/>
                <a:gd name="T5" fmla="*/ 0 h 85"/>
                <a:gd name="T6" fmla="*/ 12 w 73"/>
                <a:gd name="T7" fmla="*/ 83 h 85"/>
                <a:gd name="T8" fmla="*/ 12 w 73"/>
                <a:gd name="T9" fmla="*/ 85 h 85"/>
                <a:gd name="T10" fmla="*/ 0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0" y="73"/>
                  </a:moveTo>
                  <a:lnTo>
                    <a:pt x="0" y="73"/>
                  </a:lnTo>
                  <a:lnTo>
                    <a:pt x="73" y="0"/>
                  </a:lnTo>
                  <a:lnTo>
                    <a:pt x="12" y="83"/>
                  </a:lnTo>
                  <a:lnTo>
                    <a:pt x="12" y="85"/>
                  </a:lnTo>
                  <a:lnTo>
                    <a:pt x="0"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CA001C45-2A2A-49C6-8201-A34FE73AE972}"/>
              </a:ext>
            </a:extLst>
          </p:cNvPr>
          <p:cNvSpPr/>
          <p:nvPr/>
        </p:nvSpPr>
        <p:spPr bwMode="auto">
          <a:xfrm>
            <a:off x="8529838" y="1822863"/>
            <a:ext cx="3062395" cy="771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2C6"/>
                </a:solidFill>
                <a:effectLst/>
                <a:uLnTx/>
                <a:uFillTx/>
                <a:latin typeface="Segoe UI"/>
                <a:ea typeface="Segoe UI" panose="020B0502040204020203" pitchFamily="34" charset="0"/>
                <a:cs typeface="Segoe UI" panose="020B0502040204020203" pitchFamily="34" charset="0"/>
              </a:rPr>
              <a:t>High costs spent on processes</a:t>
            </a:r>
            <a:endParaRPr kumimoji="0" lang="en-US" sz="2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D559CA5B-F28E-4E0E-B32C-349F8F4B68AD}"/>
              </a:ext>
            </a:extLst>
          </p:cNvPr>
          <p:cNvSpPr/>
          <p:nvPr/>
        </p:nvSpPr>
        <p:spPr>
          <a:xfrm>
            <a:off x="8697606" y="2692502"/>
            <a:ext cx="2726859" cy="1117998"/>
          </a:xfrm>
          <a:prstGeom prst="rect">
            <a:avLst/>
          </a:prstGeom>
        </p:spPr>
        <p:txBody>
          <a:bodyPr wrap="square">
            <a:spAutoFit/>
          </a:bodyPr>
          <a:lstStyle/>
          <a:p>
            <a:pPr marL="0" marR="0" lvl="0" indent="0" algn="ctr" defTabSz="878559" rtl="0" eaLnBrk="1" fontAlgn="base" latinLnBrk="0" hangingPunct="1">
              <a:lnSpc>
                <a:spcPct val="100000"/>
              </a:lnSpc>
              <a:spcBef>
                <a:spcPct val="20000"/>
              </a:spcBef>
              <a:spcAft>
                <a:spcPct val="0"/>
              </a:spcAft>
              <a:buClrTx/>
              <a:buSzTx/>
              <a:buFontTx/>
              <a:buNone/>
              <a:tabLst/>
              <a:defRPr/>
            </a:pPr>
            <a:r>
              <a:rPr kumimoji="0" lang="en-US" sz="3921" b="1"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1.1B</a:t>
            </a:r>
          </a:p>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a:ea typeface="+mn-ea"/>
                <a:cs typeface="+mn-cs"/>
              </a:rPr>
              <a:t>Hours annually can be saved with AI and automation</a:t>
            </a:r>
            <a:r>
              <a:rPr kumimoji="0" lang="en-US" sz="1372" b="0" i="0" u="none" strike="noStrike" kern="1200" cap="none" spc="0" normalizeH="0" baseline="30000" noProof="0">
                <a:ln>
                  <a:noFill/>
                </a:ln>
                <a:solidFill>
                  <a:srgbClr val="353535"/>
                </a:solidFill>
                <a:effectLst/>
                <a:uLnTx/>
                <a:uFillTx/>
                <a:latin typeface="Segoe UI"/>
                <a:ea typeface="+mn-ea"/>
                <a:cs typeface="+mn-cs"/>
              </a:rPr>
              <a:t>3</a:t>
            </a:r>
            <a:endParaRPr kumimoji="0" lang="en-US" sz="1372" b="0" i="0" u="none" strike="noStrike" kern="1200" cap="none" spc="0" normalizeH="0" baseline="30000" noProof="0">
              <a:ln>
                <a:noFill/>
              </a:ln>
              <a:solidFill>
                <a:srgbClr val="DC3C00"/>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9A08B74E-0E78-47AE-BA3D-85A67C1A52EE}"/>
              </a:ext>
            </a:extLst>
          </p:cNvPr>
          <p:cNvSpPr/>
          <p:nvPr/>
        </p:nvSpPr>
        <p:spPr bwMode="auto">
          <a:xfrm>
            <a:off x="600118" y="1822863"/>
            <a:ext cx="3241834" cy="771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2C6"/>
                </a:solidFill>
                <a:effectLst/>
                <a:uLnTx/>
                <a:uFillTx/>
                <a:latin typeface="Segoe UI"/>
                <a:ea typeface="Segoe UI" panose="020B0502040204020203" pitchFamily="34" charset="0"/>
                <a:cs typeface="Segoe UI" panose="020B0502040204020203" pitchFamily="34" charset="0"/>
              </a:rPr>
              <a:t>High costs related to incidents</a:t>
            </a:r>
            <a:endParaRPr kumimoji="0" lang="en-US" sz="2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6EE854CA-8146-434E-9783-E1EDBC9D6E18}"/>
              </a:ext>
            </a:extLst>
          </p:cNvPr>
          <p:cNvSpPr/>
          <p:nvPr/>
        </p:nvSpPr>
        <p:spPr>
          <a:xfrm>
            <a:off x="915197" y="2692502"/>
            <a:ext cx="2611677" cy="1540293"/>
          </a:xfrm>
          <a:prstGeom prst="rect">
            <a:avLst/>
          </a:prstGeom>
        </p:spPr>
        <p:txBody>
          <a:bodyPr wrap="square">
            <a:spAutoFit/>
          </a:bodyPr>
          <a:lstStyle/>
          <a:p>
            <a:pPr marL="0" marR="0" lvl="0" indent="0" algn="ctr" defTabSz="878559" rtl="0" eaLnBrk="1" fontAlgn="base" latinLnBrk="0" hangingPunct="1">
              <a:lnSpc>
                <a:spcPct val="100000"/>
              </a:lnSpc>
              <a:spcBef>
                <a:spcPct val="20000"/>
              </a:spcBef>
              <a:spcAft>
                <a:spcPct val="0"/>
              </a:spcAft>
              <a:buClrTx/>
              <a:buSzTx/>
              <a:buFontTx/>
              <a:buNone/>
              <a:tabLst/>
              <a:defRPr/>
            </a:pPr>
            <a:r>
              <a:rPr kumimoji="0" lang="en-US" sz="3921" b="1"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$360B</a:t>
            </a:r>
          </a:p>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Can be saved over the next 15 years with a global annual investment of just $6M in infrastructure preparedness</a:t>
            </a:r>
            <a:r>
              <a:rPr kumimoji="0" lang="en-US" sz="1372" b="0" i="0" u="none" strike="noStrike" kern="1200" cap="none" spc="0" normalizeH="0" baseline="30000" noProof="0">
                <a:ln>
                  <a:noFill/>
                </a:ln>
                <a:solidFill>
                  <a:srgbClr val="353535"/>
                </a:solidFill>
                <a:effectLst/>
                <a:uLnTx/>
                <a:uFillTx/>
                <a:latin typeface="Segoe UI"/>
                <a:ea typeface="+mn-ea"/>
                <a:cs typeface="+mn-cs"/>
              </a:rPr>
              <a:t>1</a:t>
            </a:r>
            <a:endParaRPr kumimoji="0" lang="en-US" sz="1372" b="0" i="0" u="none" strike="noStrike" kern="1200" cap="none" spc="0" normalizeH="0" baseline="30000" noProof="0">
              <a:ln>
                <a:noFill/>
              </a:ln>
              <a:solidFill>
                <a:srgbClr val="DC3C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29CCA0B7-7DCE-46C9-B9B8-CDEFE564046E}"/>
              </a:ext>
            </a:extLst>
          </p:cNvPr>
          <p:cNvSpPr/>
          <p:nvPr/>
        </p:nvSpPr>
        <p:spPr bwMode="auto">
          <a:xfrm>
            <a:off x="4494072" y="1822863"/>
            <a:ext cx="3475766" cy="792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2C6"/>
                </a:solidFill>
                <a:effectLst/>
                <a:uLnTx/>
                <a:uFillTx/>
                <a:latin typeface="Segoe UI"/>
                <a:ea typeface="Segoe UI" panose="020B0502040204020203" pitchFamily="34" charset="0"/>
                <a:cs typeface="Segoe UI" panose="020B0502040204020203" pitchFamily="34" charset="0"/>
              </a:rPr>
              <a:t>High costs spent on </a:t>
            </a:r>
            <a:br>
              <a:rPr kumimoji="0" lang="en-US" sz="2000" b="1" i="0" u="none" strike="noStrike" kern="1200" cap="none" spc="0" normalizeH="0" baseline="0" noProof="0">
                <a:ln>
                  <a:noFill/>
                </a:ln>
                <a:solidFill>
                  <a:srgbClr val="0072C6"/>
                </a:solidFill>
                <a:effectLst/>
                <a:uLnTx/>
                <a:uFillTx/>
                <a:latin typeface="Segoe UI"/>
                <a:ea typeface="Segoe UI" panose="020B0502040204020203" pitchFamily="34" charset="0"/>
                <a:cs typeface="Segoe UI" panose="020B0502040204020203" pitchFamily="34" charset="0"/>
              </a:rPr>
            </a:br>
            <a:r>
              <a:rPr kumimoji="0" lang="en-US" sz="2000" b="1" i="0" u="none" strike="noStrike" kern="1200" cap="none" spc="0" normalizeH="0" baseline="0" noProof="0">
                <a:ln>
                  <a:noFill/>
                </a:ln>
                <a:solidFill>
                  <a:srgbClr val="0072C6"/>
                </a:solidFill>
                <a:effectLst/>
                <a:uLnTx/>
                <a:uFillTx/>
                <a:latin typeface="Segoe UI"/>
                <a:ea typeface="Segoe UI" panose="020B0502040204020203" pitchFamily="34" charset="0"/>
                <a:cs typeface="Segoe UI" panose="020B0502040204020203" pitchFamily="34" charset="0"/>
              </a:rPr>
              <a:t>IT tasks</a:t>
            </a:r>
          </a:p>
          <a:p>
            <a:pPr marL="0" marR="0" lvl="0" indent="0" algn="ctr" defTabSz="896215" rtl="0" eaLnBrk="1" fontAlgn="auto" latinLnBrk="0" hangingPunct="1">
              <a:lnSpc>
                <a:spcPct val="100000"/>
              </a:lnSpc>
              <a:spcBef>
                <a:spcPts val="0"/>
              </a:spcBef>
              <a:spcAft>
                <a:spcPts val="588"/>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a:p>
            <a:pPr marL="0" marR="0" lvl="0" indent="0" algn="ctr" defTabSz="878727"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FB45A298-1B2E-40D0-86CD-5DF549F5C155}"/>
              </a:ext>
            </a:extLst>
          </p:cNvPr>
          <p:cNvSpPr/>
          <p:nvPr/>
        </p:nvSpPr>
        <p:spPr>
          <a:xfrm>
            <a:off x="4813095" y="2692502"/>
            <a:ext cx="2837720" cy="1469890"/>
          </a:xfrm>
          <a:prstGeom prst="rect">
            <a:avLst/>
          </a:prstGeom>
        </p:spPr>
        <p:txBody>
          <a:bodyPr wrap="square">
            <a:spAutoFit/>
          </a:bodyPr>
          <a:lstStyle/>
          <a:p>
            <a:pPr marL="0" marR="0" lvl="0" indent="0" algn="ctr" defTabSz="878559" rtl="0" eaLnBrk="1" fontAlgn="base" latinLnBrk="0" hangingPunct="1">
              <a:lnSpc>
                <a:spcPct val="100000"/>
              </a:lnSpc>
              <a:spcBef>
                <a:spcPct val="20000"/>
              </a:spcBef>
              <a:spcAft>
                <a:spcPct val="0"/>
              </a:spcAft>
              <a:buClrTx/>
              <a:buSzTx/>
              <a:buFontTx/>
              <a:buNone/>
              <a:tabLst/>
              <a:defRPr/>
            </a:pPr>
            <a:r>
              <a:rPr kumimoji="0" lang="en-US" sz="3921" b="1"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80%</a:t>
            </a:r>
          </a:p>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a:ln>
                  <a:noFill/>
                </a:ln>
                <a:solidFill>
                  <a:srgbClr val="353535"/>
                </a:solidFill>
                <a:effectLst/>
                <a:uLnTx/>
                <a:uFillTx/>
                <a:latin typeface="Segoe UI"/>
                <a:ea typeface="+mn-ea"/>
                <a:cs typeface="+mn-cs"/>
              </a:rPr>
              <a:t>Of IT administration time spent </a:t>
            </a:r>
            <a:r>
              <a:rPr kumimoji="0" lang="en-AU" sz="1372" b="0" i="0" u="none" strike="noStrike" kern="1200" cap="none" spc="0" normalizeH="0" baseline="0" noProof="0">
                <a:ln>
                  <a:noFill/>
                </a:ln>
                <a:solidFill>
                  <a:srgbClr val="353535"/>
                </a:solidFill>
                <a:effectLst/>
                <a:uLnTx/>
                <a:uFillTx/>
                <a:latin typeface="Segoe UI"/>
                <a:ea typeface="+mn-ea"/>
                <a:cs typeface="+mn-cs"/>
              </a:rPr>
              <a:t>on patching, network setup, and firewall configuration.2</a:t>
            </a:r>
          </a:p>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30000" noProof="0">
              <a:ln>
                <a:noFill/>
              </a:ln>
              <a:solidFill>
                <a:srgbClr val="353535"/>
              </a:solidFill>
              <a:effectLst/>
              <a:uLnTx/>
              <a:uFillTx/>
              <a:latin typeface="Segoe UI"/>
              <a:ea typeface="+mn-ea"/>
              <a:cs typeface="+mn-cs"/>
            </a:endParaRPr>
          </a:p>
        </p:txBody>
      </p:sp>
    </p:spTree>
    <p:extLst>
      <p:ext uri="{BB962C8B-B14F-4D97-AF65-F5344CB8AC3E}">
        <p14:creationId xmlns:p14="http://schemas.microsoft.com/office/powerpoint/2010/main" val="35189163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5703804-3DA8-40E4-A003-188081F9734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210" t="114" r="1334" b="1769"/>
          <a:stretch/>
        </p:blipFill>
        <p:spPr>
          <a:xfrm>
            <a:off x="-25200" y="-29593"/>
            <a:ext cx="12300356" cy="7024088"/>
          </a:xfrm>
          <a:prstGeom prst="rect">
            <a:avLst/>
          </a:prstGeom>
        </p:spPr>
      </p:pic>
      <p:sp>
        <p:nvSpPr>
          <p:cNvPr id="41" name="Rectangle 40">
            <a:extLst>
              <a:ext uri="{FF2B5EF4-FFF2-40B4-BE49-F238E27FC236}">
                <a16:creationId xmlns:a16="http://schemas.microsoft.com/office/drawing/2014/main" id="{96A0A12C-F1D2-4183-A5A4-EA59BADBAE80}"/>
              </a:ext>
            </a:extLst>
          </p:cNvPr>
          <p:cNvSpPr/>
          <p:nvPr/>
        </p:nvSpPr>
        <p:spPr>
          <a:xfrm>
            <a:off x="-25200" y="-29594"/>
            <a:ext cx="12300356" cy="7038171"/>
          </a:xfrm>
          <a:prstGeom prst="rect">
            <a:avLst/>
          </a:prstGeom>
          <a:solidFill>
            <a:schemeClr val="bg2">
              <a:lumMod val="50000"/>
              <a:alpha val="80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8713F5D-E627-4163-AB48-45E352BEF654}"/>
              </a:ext>
            </a:extLst>
          </p:cNvPr>
          <p:cNvSpPr/>
          <p:nvPr/>
        </p:nvSpPr>
        <p:spPr>
          <a:xfrm>
            <a:off x="-25200" y="4428788"/>
            <a:ext cx="12300356" cy="2567379"/>
          </a:xfrm>
          <a:prstGeom prst="rect">
            <a:avLst/>
          </a:prstGeom>
          <a:solidFill>
            <a:schemeClr val="bg2">
              <a:alpha val="80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p:txBody>
          <a:bodyPr/>
          <a:lstStyle/>
          <a:p>
            <a:r>
              <a:rPr lang="en-US"/>
              <a:t>A modernization strategy drives innovation + growth</a:t>
            </a:r>
            <a:endParaRPr lang="en-AU"/>
          </a:p>
        </p:txBody>
      </p:sp>
      <p:sp>
        <p:nvSpPr>
          <p:cNvPr id="7" name="TextBox 6">
            <a:extLst>
              <a:ext uri="{FF2B5EF4-FFF2-40B4-BE49-F238E27FC236}">
                <a16:creationId xmlns:a16="http://schemas.microsoft.com/office/drawing/2014/main" id="{108214D6-FAFB-47DE-9986-46F1AFC010D8}"/>
              </a:ext>
            </a:extLst>
          </p:cNvPr>
          <p:cNvSpPr txBox="1"/>
          <p:nvPr/>
        </p:nvSpPr>
        <p:spPr>
          <a:xfrm>
            <a:off x="-63267" y="6331944"/>
            <a:ext cx="5107809" cy="969496"/>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800" b="0" i="0" u="none" strike="noStrike" kern="1200" cap="none" spc="0" normalizeH="0" baseline="30000" noProof="0">
                <a:ln>
                  <a:noFill/>
                </a:ln>
                <a:solidFill>
                  <a:srgbClr val="FFFFFF"/>
                </a:solidFill>
                <a:effectLst/>
                <a:uLnTx/>
                <a:uFillTx/>
                <a:latin typeface="Segoe UI"/>
                <a:ea typeface="+mn-ea"/>
                <a:cs typeface="+mn-cs"/>
              </a:rPr>
              <a:t>1</a:t>
            </a:r>
            <a:r>
              <a:rPr kumimoji="0" lang="en-AU" sz="800" b="0" i="0" u="none" strike="noStrike" kern="1200" cap="none" spc="0" normalizeH="0" baseline="0" noProof="0">
                <a:ln>
                  <a:noFill/>
                </a:ln>
                <a:solidFill>
                  <a:srgbClr val="FFFFFF"/>
                </a:solidFill>
                <a:effectLst/>
                <a:uLnTx/>
                <a:uFillTx/>
                <a:latin typeface="Segoe UI"/>
                <a:ea typeface="+mn-ea"/>
                <a:cs typeface="+mn-cs"/>
              </a:rPr>
              <a:t>The Total Economic Impact™ Of Microsoft Azure Platform-As-A Service, Forrester Consulting, June 2016</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a:ln>
                  <a:noFill/>
                </a:ln>
                <a:solidFill>
                  <a:srgbClr val="FFFFFF"/>
                </a:solidFill>
                <a:effectLst/>
                <a:uLnTx/>
                <a:uFillTx/>
                <a:latin typeface="Segoe UI Semibold" panose="020B0702040204020203" pitchFamily="34" charset="0"/>
                <a:ea typeface="Tahoma" pitchFamily="34" charset="0"/>
                <a:cs typeface="Segoe UI Semibold" panose="020B0702040204020203" pitchFamily="34" charset="0"/>
                <a:sym typeface="Segoe UI" panose="020B0502040204020203" pitchFamily="34" charset="0"/>
              </a:rPr>
              <a:t>3</a:t>
            </a: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Tahoma" pitchFamily="34" charset="0"/>
                <a:cs typeface="Segoe UI Semibold" panose="020B0702040204020203" pitchFamily="34" charset="0"/>
                <a:sym typeface="Segoe UI" panose="020B0502040204020203" pitchFamily="34" charset="0"/>
              </a:rPr>
              <a:t>Source: </a:t>
            </a: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Tahoma" pitchFamily="34" charset="0"/>
                <a:cs typeface="Segoe UI" panose="020B0502040204020203" pitchFamily="34" charset="0"/>
                <a:sym typeface="Segoe UI" panose="020B0502040204020203" pitchFamily="34" charset="0"/>
              </a:rPr>
              <a:t>Keystone Strategy interviews Oct 2015 - Mar 2016</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800" b="0" i="0" u="none" strike="noStrike" kern="1200" cap="none" spc="0" normalizeH="0" baseline="0" noProof="0">
                <a:ln>
                  <a:noFill/>
                </a:ln>
                <a:solidFill>
                  <a:srgbClr val="FFFFFF"/>
                </a:solidFill>
                <a:effectLst/>
                <a:uLnTx/>
                <a:uFillTx/>
                <a:latin typeface="Segoe UI"/>
                <a:ea typeface="+mn-ea"/>
                <a:cs typeface="+mn-cs"/>
              </a:rPr>
              <a:t> </a:t>
            </a:r>
          </a:p>
        </p:txBody>
      </p:sp>
      <p:sp>
        <p:nvSpPr>
          <p:cNvPr id="14" name="Rectangle 13">
            <a:extLst>
              <a:ext uri="{FF2B5EF4-FFF2-40B4-BE49-F238E27FC236}">
                <a16:creationId xmlns:a16="http://schemas.microsoft.com/office/drawing/2014/main" id="{EB2278D0-19BC-4B1B-8E30-F2B9F1A097E0}"/>
              </a:ext>
            </a:extLst>
          </p:cNvPr>
          <p:cNvSpPr/>
          <p:nvPr/>
        </p:nvSpPr>
        <p:spPr>
          <a:xfrm>
            <a:off x="8561044" y="6984300"/>
            <a:ext cx="2940228"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0" i="1" u="none" strike="noStrike" kern="1200" cap="none" spc="0" normalizeH="0" baseline="0" noProof="0">
                <a:ln>
                  <a:noFill/>
                </a:ln>
                <a:solidFill>
                  <a:srgbClr val="FFFFFF"/>
                </a:solidFill>
                <a:effectLst/>
                <a:uLnTx/>
                <a:uFillTx/>
                <a:latin typeface="Segoe UI"/>
                <a:ea typeface="+mn-ea"/>
                <a:cs typeface="+mn-cs"/>
              </a:rPr>
              <a:t>-- Anheuser-Busch InBev</a:t>
            </a:r>
          </a:p>
        </p:txBody>
      </p:sp>
      <p:sp>
        <p:nvSpPr>
          <p:cNvPr id="8" name="Arrow: Down 7">
            <a:extLst>
              <a:ext uri="{FF2B5EF4-FFF2-40B4-BE49-F238E27FC236}">
                <a16:creationId xmlns:a16="http://schemas.microsoft.com/office/drawing/2014/main" id="{DA1D20FC-28C4-447B-AD6C-B578A42320F1}"/>
              </a:ext>
            </a:extLst>
          </p:cNvPr>
          <p:cNvSpPr/>
          <p:nvPr/>
        </p:nvSpPr>
        <p:spPr bwMode="auto">
          <a:xfrm>
            <a:off x="821950" y="1582588"/>
            <a:ext cx="541446" cy="860562"/>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54255EC-EDD2-4DFE-843D-D982AB087278}"/>
              </a:ext>
            </a:extLst>
          </p:cNvPr>
          <p:cNvSpPr txBox="1"/>
          <p:nvPr/>
        </p:nvSpPr>
        <p:spPr>
          <a:xfrm>
            <a:off x="1231897" y="1331835"/>
            <a:ext cx="1983556"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80%</a:t>
            </a:r>
          </a:p>
        </p:txBody>
      </p:sp>
      <p:sp>
        <p:nvSpPr>
          <p:cNvPr id="10" name="TextBox 9">
            <a:extLst>
              <a:ext uri="{FF2B5EF4-FFF2-40B4-BE49-F238E27FC236}">
                <a16:creationId xmlns:a16="http://schemas.microsoft.com/office/drawing/2014/main" id="{29A3E64C-F358-4B87-BAE8-A97A74B07415}"/>
              </a:ext>
            </a:extLst>
          </p:cNvPr>
          <p:cNvSpPr txBox="1"/>
          <p:nvPr/>
        </p:nvSpPr>
        <p:spPr>
          <a:xfrm>
            <a:off x="1260970" y="2125860"/>
            <a:ext cx="1815241"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a:ln>
                  <a:noFill/>
                </a:ln>
                <a:solidFill>
                  <a:srgbClr val="FFFFFF"/>
                </a:solidFill>
                <a:effectLst/>
                <a:uLnTx/>
                <a:uFillTx/>
                <a:latin typeface="Segoe UI"/>
                <a:ea typeface="+mn-ea"/>
                <a:cs typeface="+mn-cs"/>
              </a:rPr>
              <a:t>Administration</a:t>
            </a:r>
          </a:p>
        </p:txBody>
      </p:sp>
      <p:sp>
        <p:nvSpPr>
          <p:cNvPr id="11" name="TextBox 10">
            <a:extLst>
              <a:ext uri="{FF2B5EF4-FFF2-40B4-BE49-F238E27FC236}">
                <a16:creationId xmlns:a16="http://schemas.microsoft.com/office/drawing/2014/main" id="{6106929C-F332-4B11-9866-60C3E4212BBB}"/>
              </a:ext>
            </a:extLst>
          </p:cNvPr>
          <p:cNvSpPr txBox="1"/>
          <p:nvPr/>
        </p:nvSpPr>
        <p:spPr>
          <a:xfrm>
            <a:off x="630256" y="2623585"/>
            <a:ext cx="3365801" cy="136345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
                <a:ea typeface="+mn-ea"/>
                <a:cs typeface="+mn-cs"/>
              </a:rPr>
              <a:t>Remove patching, network setup, firewall configuration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
                <a:ea typeface="+mn-ea"/>
                <a:cs typeface="+mn-cs"/>
              </a:rPr>
              <a:t>Enable application innovation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600" b="0" i="0" u="none" strike="noStrike" kern="1200" cap="none" spc="0" normalizeH="0" baseline="0" noProof="0">
              <a:ln>
                <a:noFill/>
              </a:ln>
              <a:solidFill>
                <a:srgbClr val="FFFFFF"/>
              </a:solidFill>
              <a:effectLst/>
              <a:uLnTx/>
              <a:uFillTx/>
              <a:latin typeface="Segoe UI "/>
              <a:ea typeface="+mn-ea"/>
              <a:cs typeface="+mn-cs"/>
            </a:endParaRPr>
          </a:p>
        </p:txBody>
      </p:sp>
      <p:sp>
        <p:nvSpPr>
          <p:cNvPr id="20" name="Arrow: Down 19">
            <a:extLst>
              <a:ext uri="{FF2B5EF4-FFF2-40B4-BE49-F238E27FC236}">
                <a16:creationId xmlns:a16="http://schemas.microsoft.com/office/drawing/2014/main" id="{AAC18581-9ECD-428E-AC1B-6338E041640A}"/>
              </a:ext>
            </a:extLst>
          </p:cNvPr>
          <p:cNvSpPr/>
          <p:nvPr/>
        </p:nvSpPr>
        <p:spPr bwMode="auto">
          <a:xfrm rot="10800000">
            <a:off x="8869170" y="1674853"/>
            <a:ext cx="520993" cy="741610"/>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2BA212EB-6D90-43D4-8E75-93A2202ACAC1}"/>
              </a:ext>
            </a:extLst>
          </p:cNvPr>
          <p:cNvSpPr txBox="1"/>
          <p:nvPr/>
        </p:nvSpPr>
        <p:spPr>
          <a:xfrm>
            <a:off x="9248139" y="1331835"/>
            <a:ext cx="2583943"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Data </a:t>
            </a:r>
            <a:r>
              <a:rPr kumimoji="0" lang="en-AU" sz="1800" b="1" i="0" u="none" strike="noStrike" kern="1200" cap="none" spc="0" normalizeH="0" baseline="0" noProof="0">
                <a:ln>
                  <a:noFill/>
                </a:ln>
                <a:solidFill>
                  <a:srgbClr val="FFFFFF"/>
                </a:solidFill>
                <a:effectLst/>
                <a:uLnTx/>
                <a:uFillTx/>
                <a:latin typeface="Segoe UI"/>
                <a:ea typeface="+mn-ea"/>
                <a:cs typeface="+mn-cs"/>
              </a:rPr>
              <a:t>analysis</a:t>
            </a:r>
            <a:endParaRPr kumimoji="0" lang="en-AU" sz="2000" b="1"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6BA18B7F-13CC-4867-9673-0AE4BCE84D94}"/>
              </a:ext>
            </a:extLst>
          </p:cNvPr>
          <p:cNvSpPr txBox="1"/>
          <p:nvPr/>
        </p:nvSpPr>
        <p:spPr>
          <a:xfrm>
            <a:off x="8468090" y="2617891"/>
            <a:ext cx="3482464" cy="125880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
                <a:ea typeface="+mn-ea"/>
                <a:cs typeface="+mn-cs"/>
              </a:rPr>
              <a:t>With cloud, we collect data we couldn’t before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
                <a:ea typeface="+mn-ea"/>
                <a:cs typeface="+mn-cs"/>
              </a:rPr>
              <a:t>Make personal connections that standout in sea of information</a:t>
            </a:r>
          </a:p>
        </p:txBody>
      </p:sp>
      <p:sp>
        <p:nvSpPr>
          <p:cNvPr id="24" name="Rectangle 23">
            <a:extLst>
              <a:ext uri="{FF2B5EF4-FFF2-40B4-BE49-F238E27FC236}">
                <a16:creationId xmlns:a16="http://schemas.microsoft.com/office/drawing/2014/main" id="{04B4C806-FA02-4766-9F7D-213381B73E66}"/>
              </a:ext>
            </a:extLst>
          </p:cNvPr>
          <p:cNvSpPr/>
          <p:nvPr/>
        </p:nvSpPr>
        <p:spPr>
          <a:xfrm>
            <a:off x="753561" y="3751687"/>
            <a:ext cx="2940228"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0" i="1" u="none" strike="noStrike" kern="1200" cap="none" spc="0" normalizeH="0" baseline="0" noProof="0">
                <a:ln>
                  <a:noFill/>
                </a:ln>
                <a:solidFill>
                  <a:srgbClr val="FFFFFF"/>
                </a:solidFill>
                <a:effectLst/>
                <a:uLnTx/>
                <a:uFillTx/>
                <a:latin typeface="Segoe UI"/>
                <a:ea typeface="+mn-ea"/>
                <a:cs typeface="+mn-cs"/>
              </a:rPr>
              <a:t>-- Forrester TEI of Azure</a:t>
            </a:r>
            <a:r>
              <a:rPr kumimoji="0" lang="en-AU" sz="1200" b="0" i="1" u="none" strike="noStrike" kern="1200" cap="none" spc="0" normalizeH="0" baseline="30000" noProof="0">
                <a:ln>
                  <a:noFill/>
                </a:ln>
                <a:solidFill>
                  <a:srgbClr val="FFFFFF"/>
                </a:solidFill>
                <a:effectLst/>
                <a:uLnTx/>
                <a:uFillTx/>
                <a:latin typeface="Segoe UI"/>
                <a:ea typeface="+mn-ea"/>
                <a:cs typeface="+mn-cs"/>
              </a:rPr>
              <a:t>1</a:t>
            </a:r>
          </a:p>
        </p:txBody>
      </p:sp>
      <p:sp>
        <p:nvSpPr>
          <p:cNvPr id="25" name="speedometer_2">
            <a:extLst>
              <a:ext uri="{FF2B5EF4-FFF2-40B4-BE49-F238E27FC236}">
                <a16:creationId xmlns:a16="http://schemas.microsoft.com/office/drawing/2014/main" id="{7F5DACFD-FF6E-4ED1-91CE-63B0688A2C6C}"/>
              </a:ext>
            </a:extLst>
          </p:cNvPr>
          <p:cNvSpPr>
            <a:spLocks noChangeAspect="1" noEditPoints="1"/>
          </p:cNvSpPr>
          <p:nvPr/>
        </p:nvSpPr>
        <p:spPr bwMode="auto">
          <a:xfrm>
            <a:off x="4359773" y="1646190"/>
            <a:ext cx="741610" cy="74161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cap="flat">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B3796ED-36A0-4C2C-B8A0-D0CB0BF87C56}"/>
              </a:ext>
            </a:extLst>
          </p:cNvPr>
          <p:cNvSpPr txBox="1"/>
          <p:nvPr/>
        </p:nvSpPr>
        <p:spPr>
          <a:xfrm>
            <a:off x="5167628" y="1331835"/>
            <a:ext cx="2748638"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36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Websites</a:t>
            </a:r>
            <a:r>
              <a:rPr kumimoji="0" lang="en-AU" sz="48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 </a:t>
            </a:r>
          </a:p>
        </p:txBody>
      </p:sp>
      <p:sp>
        <p:nvSpPr>
          <p:cNvPr id="17" name="Rectangle 16">
            <a:extLst>
              <a:ext uri="{FF2B5EF4-FFF2-40B4-BE49-F238E27FC236}">
                <a16:creationId xmlns:a16="http://schemas.microsoft.com/office/drawing/2014/main" id="{4B624865-4A63-4AEC-BEF5-448F5819C696}"/>
              </a:ext>
            </a:extLst>
          </p:cNvPr>
          <p:cNvSpPr/>
          <p:nvPr/>
        </p:nvSpPr>
        <p:spPr>
          <a:xfrm>
            <a:off x="5296875" y="2049339"/>
            <a:ext cx="2247538" cy="3416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1" i="0" u="none" strike="noStrike" kern="1200" cap="none" spc="0" normalizeH="0" baseline="0" noProof="0">
                <a:ln>
                  <a:noFill/>
                </a:ln>
                <a:solidFill>
                  <a:srgbClr val="FFFFFF"/>
                </a:solidFill>
                <a:effectLst/>
                <a:uLnTx/>
                <a:uFillTx/>
                <a:latin typeface="Segoe UI"/>
                <a:ea typeface="+mn-ea"/>
                <a:cs typeface="+mn-cs"/>
              </a:rPr>
              <a:t>running in minutes</a:t>
            </a:r>
          </a:p>
        </p:txBody>
      </p:sp>
      <p:sp>
        <p:nvSpPr>
          <p:cNvPr id="29" name="TextBox 28">
            <a:extLst>
              <a:ext uri="{FF2B5EF4-FFF2-40B4-BE49-F238E27FC236}">
                <a16:creationId xmlns:a16="http://schemas.microsoft.com/office/drawing/2014/main" id="{F6E2BDAC-F3F4-4D74-9A30-5CBF6687D977}"/>
              </a:ext>
            </a:extLst>
          </p:cNvPr>
          <p:cNvSpPr txBox="1"/>
          <p:nvPr/>
        </p:nvSpPr>
        <p:spPr>
          <a:xfrm>
            <a:off x="4367213" y="2622530"/>
            <a:ext cx="3365801" cy="15850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
                <a:ea typeface="+mn-ea"/>
                <a:cs typeface="+mn-cs"/>
              </a:rPr>
              <a:t>Remove the need to wait for servers</a:t>
            </a:r>
            <a:r>
              <a:rPr kumimoji="0" lang="en-AU" sz="1600" b="0" i="0" u="none" strike="noStrike" kern="1200" cap="none" spc="0" normalizeH="0" baseline="30000" noProof="0">
                <a:ln>
                  <a:noFill/>
                </a:ln>
                <a:solidFill>
                  <a:srgbClr val="FFFFFF"/>
                </a:solidFill>
                <a:effectLst/>
                <a:uLnTx/>
                <a:uFillTx/>
                <a:latin typeface="Segoe UI "/>
                <a:ea typeface="+mn-ea"/>
                <a:cs typeface="+mn-cs"/>
              </a:rPr>
              <a:t>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FFFFFF"/>
                </a:solidFill>
                <a:effectLst/>
                <a:uLnTx/>
                <a:uFillTx/>
                <a:latin typeface="Segoe UI "/>
                <a:ea typeface="+mn-ea"/>
                <a:cs typeface="+mn-cs"/>
              </a:rPr>
              <a:t>Improve app delivery time by 50%</a:t>
            </a:r>
            <a:r>
              <a:rPr kumimoji="0" lang="en-AU" sz="1600" b="0" i="0" u="none" strike="noStrike" kern="1200" cap="none" spc="0" normalizeH="0" baseline="30000" noProof="0">
                <a:ln>
                  <a:noFill/>
                </a:ln>
                <a:solidFill>
                  <a:srgbClr val="FFFFFF"/>
                </a:solidFill>
                <a:effectLst/>
                <a:uLnTx/>
                <a:uFillTx/>
                <a:latin typeface="Segoe UI "/>
                <a:ea typeface="+mn-ea"/>
                <a:cs typeface="+mn-cs"/>
              </a:rPr>
              <a:t>1</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600" b="0" i="0" u="none" strike="noStrike" kern="1200" cap="none" spc="0" normalizeH="0" baseline="0" noProof="0">
              <a:ln>
                <a:noFill/>
              </a:ln>
              <a:solidFill>
                <a:srgbClr val="FFFFFF"/>
              </a:solidFill>
              <a:effectLst/>
              <a:uLnTx/>
              <a:uFillTx/>
              <a:latin typeface="Segoe UI "/>
              <a:ea typeface="+mn-ea"/>
              <a:cs typeface="+mn-cs"/>
            </a:endParaRPr>
          </a:p>
        </p:txBody>
      </p:sp>
      <p:sp>
        <p:nvSpPr>
          <p:cNvPr id="30" name="Rectangle 29">
            <a:extLst>
              <a:ext uri="{FF2B5EF4-FFF2-40B4-BE49-F238E27FC236}">
                <a16:creationId xmlns:a16="http://schemas.microsoft.com/office/drawing/2014/main" id="{7A568B7C-7DD9-43D8-A1A7-F0DF2E7B16C1}"/>
              </a:ext>
            </a:extLst>
          </p:cNvPr>
          <p:cNvSpPr/>
          <p:nvPr/>
        </p:nvSpPr>
        <p:spPr>
          <a:xfrm>
            <a:off x="8869170" y="3816347"/>
            <a:ext cx="2940228" cy="27699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200" b="0" i="1" u="none" strike="noStrike" kern="1200" cap="none" spc="0" normalizeH="0" baseline="0" noProof="0">
                <a:ln>
                  <a:noFill/>
                </a:ln>
                <a:solidFill>
                  <a:srgbClr val="FFFFFF"/>
                </a:solidFill>
                <a:effectLst/>
                <a:uLnTx/>
                <a:uFillTx/>
                <a:latin typeface="Segoe UI"/>
                <a:ea typeface="+mn-ea"/>
                <a:cs typeface="+mn-cs"/>
              </a:rPr>
              <a:t>-- Anheuser-Busch InBev</a:t>
            </a:r>
          </a:p>
        </p:txBody>
      </p:sp>
      <p:sp>
        <p:nvSpPr>
          <p:cNvPr id="19" name="Rectangle 18">
            <a:extLst>
              <a:ext uri="{FF2B5EF4-FFF2-40B4-BE49-F238E27FC236}">
                <a16:creationId xmlns:a16="http://schemas.microsoft.com/office/drawing/2014/main" id="{219D760F-E7D8-4325-BDCE-0C1736D860BA}"/>
              </a:ext>
            </a:extLst>
          </p:cNvPr>
          <p:cNvSpPr/>
          <p:nvPr/>
        </p:nvSpPr>
        <p:spPr>
          <a:xfrm>
            <a:off x="580277" y="4808094"/>
            <a:ext cx="10920995" cy="461665"/>
          </a:xfrm>
          <a:prstGeom prst="rect">
            <a:avLst/>
          </a:prstGeom>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
                <a:ea typeface="+mn-ea"/>
                <a:cs typeface="Segoe UI Light" panose="020B0502040204020203" pitchFamily="34" charset="0"/>
              </a:rPr>
              <a:t>Organizations that harness data, the cloud, and AI outperform their peers</a:t>
            </a:r>
            <a:r>
              <a:rPr kumimoji="0" lang="en-US" sz="2400" b="0" i="0" u="none" strike="noStrike" kern="1200" cap="none" spc="-50" normalizeH="0" baseline="30000" noProof="0">
                <a:ln w="3175">
                  <a:noFill/>
                </a:ln>
                <a:solidFill>
                  <a:srgbClr val="FFFFFF"/>
                </a:solidFill>
                <a:effectLst/>
                <a:uLnTx/>
                <a:uFillTx/>
                <a:latin typeface="Segoe UI "/>
                <a:ea typeface="+mn-ea"/>
                <a:cs typeface="Segoe UI Light" panose="020B0502040204020203" pitchFamily="34" charset="0"/>
              </a:rPr>
              <a:t>3</a:t>
            </a:r>
          </a:p>
        </p:txBody>
      </p:sp>
      <p:grpSp>
        <p:nvGrpSpPr>
          <p:cNvPr id="42" name="Group 41">
            <a:extLst>
              <a:ext uri="{FF2B5EF4-FFF2-40B4-BE49-F238E27FC236}">
                <a16:creationId xmlns:a16="http://schemas.microsoft.com/office/drawing/2014/main" id="{F37A14EA-FAF2-432C-95A0-C51EAC9B76A4}"/>
              </a:ext>
            </a:extLst>
          </p:cNvPr>
          <p:cNvGrpSpPr/>
          <p:nvPr/>
        </p:nvGrpSpPr>
        <p:grpSpPr>
          <a:xfrm>
            <a:off x="2685546" y="5191400"/>
            <a:ext cx="2598932" cy="1126462"/>
            <a:chOff x="3279513" y="5121065"/>
            <a:chExt cx="2598932" cy="1126462"/>
          </a:xfrm>
        </p:grpSpPr>
        <p:sp>
          <p:nvSpPr>
            <p:cNvPr id="37" name="Rectangle 36">
              <a:extLst>
                <a:ext uri="{FF2B5EF4-FFF2-40B4-BE49-F238E27FC236}">
                  <a16:creationId xmlns:a16="http://schemas.microsoft.com/office/drawing/2014/main" id="{94CAA83C-C5AD-430C-9794-38F1B3290768}"/>
                </a:ext>
              </a:extLst>
            </p:cNvPr>
            <p:cNvSpPr/>
            <p:nvPr/>
          </p:nvSpPr>
          <p:spPr>
            <a:xfrm>
              <a:off x="4573627" y="5380548"/>
              <a:ext cx="13048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margin </a:t>
              </a:r>
            </a:p>
          </p:txBody>
        </p:sp>
        <p:grpSp>
          <p:nvGrpSpPr>
            <p:cNvPr id="31" name="Group 30">
              <a:extLst>
                <a:ext uri="{FF2B5EF4-FFF2-40B4-BE49-F238E27FC236}">
                  <a16:creationId xmlns:a16="http://schemas.microsoft.com/office/drawing/2014/main" id="{0596714F-BD0E-44AC-A519-C727E8CE4C14}"/>
                </a:ext>
              </a:extLst>
            </p:cNvPr>
            <p:cNvGrpSpPr/>
            <p:nvPr/>
          </p:nvGrpSpPr>
          <p:grpSpPr>
            <a:xfrm>
              <a:off x="3279513" y="5121065"/>
              <a:ext cx="1495988" cy="1126462"/>
              <a:chOff x="1817166" y="5197465"/>
              <a:chExt cx="1495988" cy="1126462"/>
            </a:xfrm>
          </p:grpSpPr>
          <p:sp>
            <p:nvSpPr>
              <p:cNvPr id="39" name="TextBox 38">
                <a:extLst>
                  <a:ext uri="{FF2B5EF4-FFF2-40B4-BE49-F238E27FC236}">
                    <a16:creationId xmlns:a16="http://schemas.microsoft.com/office/drawing/2014/main" id="{D5A5D362-EA61-4289-9E1B-19643E875A00}"/>
                  </a:ext>
                </a:extLst>
              </p:cNvPr>
              <p:cNvSpPr txBox="1"/>
              <p:nvPr/>
            </p:nvSpPr>
            <p:spPr>
              <a:xfrm>
                <a:off x="2004462" y="5197465"/>
                <a:ext cx="1308692"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2x</a:t>
                </a:r>
              </a:p>
            </p:txBody>
          </p:sp>
          <p:sp>
            <p:nvSpPr>
              <p:cNvPr id="28" name="TextBox 27">
                <a:extLst>
                  <a:ext uri="{FF2B5EF4-FFF2-40B4-BE49-F238E27FC236}">
                    <a16:creationId xmlns:a16="http://schemas.microsoft.com/office/drawing/2014/main" id="{F7F0F874-E40C-4034-A9DF-558A475C441A}"/>
                  </a:ext>
                </a:extLst>
              </p:cNvPr>
              <p:cNvSpPr txBox="1"/>
              <p:nvPr/>
            </p:nvSpPr>
            <p:spPr>
              <a:xfrm>
                <a:off x="1817166" y="5420505"/>
                <a:ext cx="5889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a:t>
                </a:r>
              </a:p>
            </p:txBody>
          </p:sp>
        </p:grpSp>
      </p:grpSp>
      <p:grpSp>
        <p:nvGrpSpPr>
          <p:cNvPr id="34" name="Group 33">
            <a:extLst>
              <a:ext uri="{FF2B5EF4-FFF2-40B4-BE49-F238E27FC236}">
                <a16:creationId xmlns:a16="http://schemas.microsoft.com/office/drawing/2014/main" id="{A2ABC77D-14E0-4112-AB8A-E6C29E3AEC28}"/>
              </a:ext>
            </a:extLst>
          </p:cNvPr>
          <p:cNvGrpSpPr/>
          <p:nvPr/>
        </p:nvGrpSpPr>
        <p:grpSpPr>
          <a:xfrm>
            <a:off x="5989648" y="5324197"/>
            <a:ext cx="4615512" cy="923330"/>
            <a:chOff x="6333841" y="5272745"/>
            <a:chExt cx="4615512" cy="923330"/>
          </a:xfrm>
        </p:grpSpPr>
        <p:sp>
          <p:nvSpPr>
            <p:cNvPr id="38" name="Rectangle 37">
              <a:extLst>
                <a:ext uri="{FF2B5EF4-FFF2-40B4-BE49-F238E27FC236}">
                  <a16:creationId xmlns:a16="http://schemas.microsoft.com/office/drawing/2014/main" id="{EC7EFD4A-C6F6-478D-97C9-B56118F2B2DE}"/>
                </a:ext>
              </a:extLst>
            </p:cNvPr>
            <p:cNvSpPr/>
            <p:nvPr/>
          </p:nvSpPr>
          <p:spPr>
            <a:xfrm>
              <a:off x="8855763" y="5379463"/>
              <a:ext cx="20935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income</a:t>
              </a:r>
            </a:p>
          </p:txBody>
        </p:sp>
        <p:sp>
          <p:nvSpPr>
            <p:cNvPr id="33" name="Rectangle 32">
              <a:extLst>
                <a:ext uri="{FF2B5EF4-FFF2-40B4-BE49-F238E27FC236}">
                  <a16:creationId xmlns:a16="http://schemas.microsoft.com/office/drawing/2014/main" id="{38F9B08A-B78C-4D64-8FA4-C1CA5D4AE462}"/>
                </a:ext>
              </a:extLst>
            </p:cNvPr>
            <p:cNvSpPr/>
            <p:nvPr/>
          </p:nvSpPr>
          <p:spPr>
            <a:xfrm>
              <a:off x="6333841" y="5272745"/>
              <a:ext cx="2701381" cy="923330"/>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$100M</a:t>
              </a:r>
            </a:p>
          </p:txBody>
        </p:sp>
      </p:grpSp>
    </p:spTree>
    <p:extLst>
      <p:ext uri="{BB962C8B-B14F-4D97-AF65-F5344CB8AC3E}">
        <p14:creationId xmlns:p14="http://schemas.microsoft.com/office/powerpoint/2010/main" val="1165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DACFC3-F3AF-7F4C-9B5B-63A950530C76}"/>
              </a:ext>
            </a:extLst>
          </p:cNvPr>
          <p:cNvSpPr>
            <a:spLocks noGrp="1"/>
          </p:cNvSpPr>
          <p:nvPr>
            <p:ph type="body" sz="quarter" idx="12"/>
          </p:nvPr>
        </p:nvSpPr>
        <p:spPr/>
        <p:txBody>
          <a:bodyPr/>
          <a:lstStyle/>
          <a:p>
            <a:r>
              <a:rPr lang="en-US"/>
              <a:t>Meet our </a:t>
            </a:r>
            <a:r>
              <a:rPr lang="en-US">
                <a:solidFill>
                  <a:schemeClr val="accent1"/>
                </a:solidFill>
              </a:rPr>
              <a:t>speakers</a:t>
            </a:r>
          </a:p>
        </p:txBody>
      </p:sp>
      <p:sp>
        <p:nvSpPr>
          <p:cNvPr id="6" name="Text Placeholder 5">
            <a:extLst>
              <a:ext uri="{FF2B5EF4-FFF2-40B4-BE49-F238E27FC236}">
                <a16:creationId xmlns:a16="http://schemas.microsoft.com/office/drawing/2014/main" id="{5DD069DE-B650-B446-BEDA-69012E33F5E6}"/>
              </a:ext>
            </a:extLst>
          </p:cNvPr>
          <p:cNvSpPr>
            <a:spLocks noGrp="1"/>
          </p:cNvSpPr>
          <p:nvPr>
            <p:ph type="body" sz="quarter" idx="14"/>
          </p:nvPr>
        </p:nvSpPr>
        <p:spPr>
          <a:xfrm>
            <a:off x="3597137" y="3270313"/>
            <a:ext cx="3348219" cy="409484"/>
          </a:xfrm>
        </p:spPr>
        <p:txBody>
          <a:bodyPr/>
          <a:lstStyle/>
          <a:p>
            <a:r>
              <a:rPr lang="en-US"/>
              <a:t>Paul </a:t>
            </a:r>
            <a:r>
              <a:rPr lang="en-US" err="1"/>
              <a:t>Yuknewicz</a:t>
            </a:r>
            <a:endParaRPr lang="en-US"/>
          </a:p>
        </p:txBody>
      </p:sp>
      <p:sp>
        <p:nvSpPr>
          <p:cNvPr id="7" name="Text Placeholder 6">
            <a:extLst>
              <a:ext uri="{FF2B5EF4-FFF2-40B4-BE49-F238E27FC236}">
                <a16:creationId xmlns:a16="http://schemas.microsoft.com/office/drawing/2014/main" id="{6D2FA702-949D-C744-A6E3-F84F0E00F32B}"/>
              </a:ext>
            </a:extLst>
          </p:cNvPr>
          <p:cNvSpPr>
            <a:spLocks noGrp="1"/>
          </p:cNvSpPr>
          <p:nvPr>
            <p:ph type="body" sz="quarter" idx="15"/>
          </p:nvPr>
        </p:nvSpPr>
        <p:spPr>
          <a:xfrm>
            <a:off x="3597137" y="3679797"/>
            <a:ext cx="3348219" cy="324503"/>
          </a:xfrm>
        </p:spPr>
        <p:txBody>
          <a:bodyPr/>
          <a:lstStyle/>
          <a:p>
            <a:r>
              <a:rPr lang="en-US"/>
              <a:t>@PaulYuki99</a:t>
            </a:r>
          </a:p>
        </p:txBody>
      </p:sp>
      <p:pic>
        <p:nvPicPr>
          <p:cNvPr id="3" name="Picture 2">
            <a:extLst>
              <a:ext uri="{FF2B5EF4-FFF2-40B4-BE49-F238E27FC236}">
                <a16:creationId xmlns:a16="http://schemas.microsoft.com/office/drawing/2014/main" id="{E7008853-FDC8-41DB-A428-FC5E4AB46F29}"/>
              </a:ext>
            </a:extLst>
          </p:cNvPr>
          <p:cNvPicPr>
            <a:picLocks noChangeAspect="1"/>
          </p:cNvPicPr>
          <p:nvPr/>
        </p:nvPicPr>
        <p:blipFill>
          <a:blip r:embed="rId3"/>
          <a:stretch>
            <a:fillRect/>
          </a:stretch>
        </p:blipFill>
        <p:spPr>
          <a:xfrm>
            <a:off x="869576" y="2491973"/>
            <a:ext cx="2375647" cy="2375647"/>
          </a:xfrm>
          <a:prstGeom prst="ellipse">
            <a:avLst/>
          </a:prstGeom>
        </p:spPr>
      </p:pic>
    </p:spTree>
    <p:extLst>
      <p:ext uri="{BB962C8B-B14F-4D97-AF65-F5344CB8AC3E}">
        <p14:creationId xmlns:p14="http://schemas.microsoft.com/office/powerpoint/2010/main" val="3349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3907614" y="4720329"/>
            <a:ext cx="457264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&amp; modernization triggers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7404" y="1561552"/>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11521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BD4F371-765D-4E5B-9488-FF7C69B815F8}"/>
              </a:ext>
            </a:extLst>
          </p:cNvPr>
          <p:cNvSpPr/>
          <p:nvPr/>
        </p:nvSpPr>
        <p:spPr bwMode="auto">
          <a:xfrm>
            <a:off x="6436748" y="215020"/>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Rectangle 1">
            <a:extLst>
              <a:ext uri="{FF2B5EF4-FFF2-40B4-BE49-F238E27FC236}">
                <a16:creationId xmlns:a16="http://schemas.microsoft.com/office/drawing/2014/main" id="{CB05782F-EAFA-46A8-AE3C-D6B127C68B71}"/>
              </a:ext>
            </a:extLst>
          </p:cNvPr>
          <p:cNvSpPr/>
          <p:nvPr/>
        </p:nvSpPr>
        <p:spPr>
          <a:xfrm>
            <a:off x="8161778" y="1691541"/>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013E8A2A-FFF6-4A7B-AA12-C6D604A549F1}"/>
              </a:ext>
            </a:extLst>
          </p:cNvPr>
          <p:cNvGrpSpPr/>
          <p:nvPr/>
        </p:nvGrpSpPr>
        <p:grpSpPr>
          <a:xfrm>
            <a:off x="8997237" y="682290"/>
            <a:ext cx="628509" cy="629594"/>
            <a:chOff x="9592192" y="1744460"/>
            <a:chExt cx="551498" cy="552450"/>
          </a:xfrm>
        </p:grpSpPr>
        <p:sp>
          <p:nvSpPr>
            <p:cNvPr id="4" name="Freeform: Shape 3">
              <a:extLst>
                <a:ext uri="{FF2B5EF4-FFF2-40B4-BE49-F238E27FC236}">
                  <a16:creationId xmlns:a16="http://schemas.microsoft.com/office/drawing/2014/main" id="{00D5A185-6D41-4304-9E4F-661DE244685E}"/>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DDB8F09A-42B8-4639-AEB0-E874F4B31771}"/>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530A259A-61EE-4C99-9977-F3DAD4A1F0E7}"/>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4211F53-5884-47CC-8F63-F11388A70DCB}"/>
              </a:ext>
            </a:extLst>
          </p:cNvPr>
          <p:cNvGrpSpPr/>
          <p:nvPr/>
        </p:nvGrpSpPr>
        <p:grpSpPr>
          <a:xfrm>
            <a:off x="7551840" y="2964423"/>
            <a:ext cx="639988" cy="851207"/>
            <a:chOff x="1031674" y="930127"/>
            <a:chExt cx="1441832" cy="1917689"/>
          </a:xfrm>
        </p:grpSpPr>
        <p:sp>
          <p:nvSpPr>
            <p:cNvPr id="8" name="Freeform: Shape 7">
              <a:extLst>
                <a:ext uri="{FF2B5EF4-FFF2-40B4-BE49-F238E27FC236}">
                  <a16:creationId xmlns:a16="http://schemas.microsoft.com/office/drawing/2014/main" id="{9B1CE2B4-02D1-4BFB-A5AE-E4874656054D}"/>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9" name="Oval 8">
              <a:extLst>
                <a:ext uri="{FF2B5EF4-FFF2-40B4-BE49-F238E27FC236}">
                  <a16:creationId xmlns:a16="http://schemas.microsoft.com/office/drawing/2014/main" id="{D3C7DE3D-F9F2-44A1-B586-EA10AD1AD11E}"/>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0" name="Group 9">
            <a:extLst>
              <a:ext uri="{FF2B5EF4-FFF2-40B4-BE49-F238E27FC236}">
                <a16:creationId xmlns:a16="http://schemas.microsoft.com/office/drawing/2014/main" id="{75523788-4610-4CF5-9822-8226797C3546}"/>
              </a:ext>
            </a:extLst>
          </p:cNvPr>
          <p:cNvGrpSpPr/>
          <p:nvPr/>
        </p:nvGrpSpPr>
        <p:grpSpPr>
          <a:xfrm>
            <a:off x="8507508" y="2862109"/>
            <a:ext cx="3001200" cy="904047"/>
            <a:chOff x="2873820" y="2478678"/>
            <a:chExt cx="3001200" cy="904047"/>
          </a:xfrm>
        </p:grpSpPr>
        <p:sp>
          <p:nvSpPr>
            <p:cNvPr id="11" name="Rectangle 10">
              <a:extLst>
                <a:ext uri="{FF2B5EF4-FFF2-40B4-BE49-F238E27FC236}">
                  <a16:creationId xmlns:a16="http://schemas.microsoft.com/office/drawing/2014/main" id="{A86BF706-02CF-473F-A102-65F07FB54921}"/>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2" name="TextBox 18">
              <a:extLst>
                <a:ext uri="{FF2B5EF4-FFF2-40B4-BE49-F238E27FC236}">
                  <a16:creationId xmlns:a16="http://schemas.microsoft.com/office/drawing/2014/main" id="{2AB4735B-F3F4-4B52-BE1E-8A6B40CEEFCB}"/>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13" name="Group 12">
              <a:extLst>
                <a:ext uri="{FF2B5EF4-FFF2-40B4-BE49-F238E27FC236}">
                  <a16:creationId xmlns:a16="http://schemas.microsoft.com/office/drawing/2014/main" id="{A23050D0-B6BA-4989-886A-EECEE17A5E02}"/>
                </a:ext>
              </a:extLst>
            </p:cNvPr>
            <p:cNvGrpSpPr/>
            <p:nvPr/>
          </p:nvGrpSpPr>
          <p:grpSpPr>
            <a:xfrm>
              <a:off x="2928935" y="2962486"/>
              <a:ext cx="419100" cy="406400"/>
              <a:chOff x="2784345" y="1165238"/>
              <a:chExt cx="419100" cy="406400"/>
            </a:xfrm>
          </p:grpSpPr>
          <p:sp>
            <p:nvSpPr>
              <p:cNvPr id="14" name="AutoShape 116">
                <a:extLst>
                  <a:ext uri="{FF2B5EF4-FFF2-40B4-BE49-F238E27FC236}">
                    <a16:creationId xmlns:a16="http://schemas.microsoft.com/office/drawing/2014/main" id="{216488D7-59E1-441F-B8DD-E16CF1E6A642}"/>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118">
                <a:extLst>
                  <a:ext uri="{FF2B5EF4-FFF2-40B4-BE49-F238E27FC236}">
                    <a16:creationId xmlns:a16="http://schemas.microsoft.com/office/drawing/2014/main" id="{1476487A-1833-4FB1-9498-E90431C7EC20}"/>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119">
                <a:extLst>
                  <a:ext uri="{FF2B5EF4-FFF2-40B4-BE49-F238E27FC236}">
                    <a16:creationId xmlns:a16="http://schemas.microsoft.com/office/drawing/2014/main" id="{FE77A1C4-7CE4-4F77-839E-7680F245D70A}"/>
                  </a:ext>
                </a:extLst>
              </p:cNvPr>
              <p:cNvSpPr>
                <a:spLocks/>
              </p:cNvSpPr>
              <p:nvPr/>
            </p:nvSpPr>
            <p:spPr bwMode="auto">
              <a:xfrm>
                <a:off x="2861136"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20">
                <a:extLst>
                  <a:ext uri="{FF2B5EF4-FFF2-40B4-BE49-F238E27FC236}">
                    <a16:creationId xmlns:a16="http://schemas.microsoft.com/office/drawing/2014/main" id="{A373CD67-411F-4764-9630-509E518CA411}"/>
                  </a:ext>
                </a:extLst>
              </p:cNvPr>
              <p:cNvSpPr>
                <a:spLocks/>
              </p:cNvSpPr>
              <p:nvPr/>
            </p:nvSpPr>
            <p:spPr bwMode="auto">
              <a:xfrm>
                <a:off x="2940511"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21">
                <a:extLst>
                  <a:ext uri="{FF2B5EF4-FFF2-40B4-BE49-F238E27FC236}">
                    <a16:creationId xmlns:a16="http://schemas.microsoft.com/office/drawing/2014/main" id="{A56157DE-08B2-49DA-987A-5AD49244CF4A}"/>
                  </a:ext>
                </a:extLst>
              </p:cNvPr>
              <p:cNvSpPr>
                <a:spLocks/>
              </p:cNvSpPr>
              <p:nvPr/>
            </p:nvSpPr>
            <p:spPr bwMode="auto">
              <a:xfrm>
                <a:off x="3018298"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122">
                <a:extLst>
                  <a:ext uri="{FF2B5EF4-FFF2-40B4-BE49-F238E27FC236}">
                    <a16:creationId xmlns:a16="http://schemas.microsoft.com/office/drawing/2014/main" id="{51C50048-1EAE-4C08-ADA9-2BAE75E14650}"/>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123">
                <a:extLst>
                  <a:ext uri="{FF2B5EF4-FFF2-40B4-BE49-F238E27FC236}">
                    <a16:creationId xmlns:a16="http://schemas.microsoft.com/office/drawing/2014/main" id="{9DD7D4B5-69C3-4019-A2BA-A217DF134FB5}"/>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124">
                <a:extLst>
                  <a:ext uri="{FF2B5EF4-FFF2-40B4-BE49-F238E27FC236}">
                    <a16:creationId xmlns:a16="http://schemas.microsoft.com/office/drawing/2014/main" id="{5DE0EF57-C6BE-4291-ADD6-323485F247CC}"/>
                  </a:ext>
                </a:extLst>
              </p:cNvPr>
              <p:cNvSpPr>
                <a:spLocks/>
              </p:cNvSpPr>
              <p:nvPr/>
            </p:nvSpPr>
            <p:spPr bwMode="auto">
              <a:xfrm>
                <a:off x="2940511"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125">
                <a:extLst>
                  <a:ext uri="{FF2B5EF4-FFF2-40B4-BE49-F238E27FC236}">
                    <a16:creationId xmlns:a16="http://schemas.microsoft.com/office/drawing/2014/main" id="{D90247A3-75DD-4E0D-90E0-120F7ED55109}"/>
                  </a:ext>
                </a:extLst>
              </p:cNvPr>
              <p:cNvSpPr>
                <a:spLocks/>
              </p:cNvSpPr>
              <p:nvPr/>
            </p:nvSpPr>
            <p:spPr bwMode="auto">
              <a:xfrm>
                <a:off x="3097673"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20000"/>
                  <a:lumOff val="8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29B9C3CE-E8BE-4E50-8C29-DBFF010F6043}"/>
              </a:ext>
            </a:extLst>
          </p:cNvPr>
          <p:cNvGrpSpPr/>
          <p:nvPr/>
        </p:nvGrpSpPr>
        <p:grpSpPr>
          <a:xfrm>
            <a:off x="8507508" y="4222148"/>
            <a:ext cx="2384798" cy="884992"/>
            <a:chOff x="2873820" y="4211500"/>
            <a:chExt cx="2384798" cy="884992"/>
          </a:xfrm>
        </p:grpSpPr>
        <p:sp>
          <p:nvSpPr>
            <p:cNvPr id="24" name="TextBox 18">
              <a:extLst>
                <a:ext uri="{FF2B5EF4-FFF2-40B4-BE49-F238E27FC236}">
                  <a16:creationId xmlns:a16="http://schemas.microsoft.com/office/drawing/2014/main" id="{8F55CE6D-F622-4F02-822D-A4B19DFABCD6}"/>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25" name="Rectangle 24">
              <a:extLst>
                <a:ext uri="{FF2B5EF4-FFF2-40B4-BE49-F238E27FC236}">
                  <a16:creationId xmlns:a16="http://schemas.microsoft.com/office/drawing/2014/main" id="{0C6FA15F-2160-4B44-AF8B-022D51B23987}"/>
                </a:ext>
              </a:extLst>
            </p:cNvPr>
            <p:cNvSpPr/>
            <p:nvPr/>
          </p:nvSpPr>
          <p:spPr>
            <a:xfrm>
              <a:off x="3424462" y="4782560"/>
              <a:ext cx="1834156"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July 9, 2019</a:t>
              </a:r>
            </a:p>
          </p:txBody>
        </p:sp>
        <p:grpSp>
          <p:nvGrpSpPr>
            <p:cNvPr id="26" name="Group 25">
              <a:extLst>
                <a:ext uri="{FF2B5EF4-FFF2-40B4-BE49-F238E27FC236}">
                  <a16:creationId xmlns:a16="http://schemas.microsoft.com/office/drawing/2014/main" id="{6BAF5B2C-4774-49C3-8D07-75DD4829EF78}"/>
                </a:ext>
              </a:extLst>
            </p:cNvPr>
            <p:cNvGrpSpPr/>
            <p:nvPr/>
          </p:nvGrpSpPr>
          <p:grpSpPr>
            <a:xfrm>
              <a:off x="2942793" y="4687370"/>
              <a:ext cx="419100" cy="406400"/>
              <a:chOff x="2784345" y="1165238"/>
              <a:chExt cx="419100" cy="406400"/>
            </a:xfrm>
          </p:grpSpPr>
          <p:sp>
            <p:nvSpPr>
              <p:cNvPr id="27" name="AutoShape 116">
                <a:extLst>
                  <a:ext uri="{FF2B5EF4-FFF2-40B4-BE49-F238E27FC236}">
                    <a16:creationId xmlns:a16="http://schemas.microsoft.com/office/drawing/2014/main" id="{C191D712-788D-4E2D-B301-9DA39389F654}"/>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18">
                <a:extLst>
                  <a:ext uri="{FF2B5EF4-FFF2-40B4-BE49-F238E27FC236}">
                    <a16:creationId xmlns:a16="http://schemas.microsoft.com/office/drawing/2014/main" id="{D345E905-8F46-4DDB-945E-998A74167144}"/>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19">
                <a:extLst>
                  <a:ext uri="{FF2B5EF4-FFF2-40B4-BE49-F238E27FC236}">
                    <a16:creationId xmlns:a16="http://schemas.microsoft.com/office/drawing/2014/main" id="{F1E2B717-CD9C-4126-B75B-E3512E5B6F1C}"/>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20">
                <a:extLst>
                  <a:ext uri="{FF2B5EF4-FFF2-40B4-BE49-F238E27FC236}">
                    <a16:creationId xmlns:a16="http://schemas.microsoft.com/office/drawing/2014/main" id="{FBD37E28-2ED2-4D8C-999E-DAE86DB51A51}"/>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21">
                <a:extLst>
                  <a:ext uri="{FF2B5EF4-FFF2-40B4-BE49-F238E27FC236}">
                    <a16:creationId xmlns:a16="http://schemas.microsoft.com/office/drawing/2014/main" id="{7DA5EAAB-7AA5-4D6E-A99E-121D53D25C65}"/>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122">
                <a:extLst>
                  <a:ext uri="{FF2B5EF4-FFF2-40B4-BE49-F238E27FC236}">
                    <a16:creationId xmlns:a16="http://schemas.microsoft.com/office/drawing/2014/main" id="{E7CC6C7B-E2BE-4F1A-A4FE-1B85FB8B749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123">
                <a:extLst>
                  <a:ext uri="{FF2B5EF4-FFF2-40B4-BE49-F238E27FC236}">
                    <a16:creationId xmlns:a16="http://schemas.microsoft.com/office/drawing/2014/main" id="{99A93D54-FC76-4836-B5A8-C202E0DBF128}"/>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124">
                <a:extLst>
                  <a:ext uri="{FF2B5EF4-FFF2-40B4-BE49-F238E27FC236}">
                    <a16:creationId xmlns:a16="http://schemas.microsoft.com/office/drawing/2014/main" id="{F52BDC2B-D856-4007-B0F9-CB41098CC888}"/>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25">
                <a:extLst>
                  <a:ext uri="{FF2B5EF4-FFF2-40B4-BE49-F238E27FC236}">
                    <a16:creationId xmlns:a16="http://schemas.microsoft.com/office/drawing/2014/main" id="{9FACE137-96B9-49B0-838B-E8281B6141FE}"/>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1">
                  <a:lumMod val="60000"/>
                  <a:lumOff val="40000"/>
                </a:schemeClr>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B005073-7DB0-4E2C-900C-8D531375B0A1}"/>
              </a:ext>
            </a:extLst>
          </p:cNvPr>
          <p:cNvGrpSpPr/>
          <p:nvPr/>
        </p:nvGrpSpPr>
        <p:grpSpPr>
          <a:xfrm>
            <a:off x="7563417" y="4150661"/>
            <a:ext cx="623289" cy="956479"/>
            <a:chOff x="10637157" y="527022"/>
            <a:chExt cx="349704" cy="536644"/>
          </a:xfrm>
        </p:grpSpPr>
        <p:sp>
          <p:nvSpPr>
            <p:cNvPr id="37" name="Rectangle 36">
              <a:extLst>
                <a:ext uri="{FF2B5EF4-FFF2-40B4-BE49-F238E27FC236}">
                  <a16:creationId xmlns:a16="http://schemas.microsoft.com/office/drawing/2014/main" id="{1301A29A-8932-4B0D-BD6A-ACC7D3476A6C}"/>
                </a:ext>
              </a:extLst>
            </p:cNvPr>
            <p:cNvSpPr/>
            <p:nvPr/>
          </p:nvSpPr>
          <p:spPr bwMode="auto">
            <a:xfrm>
              <a:off x="10637157" y="527022"/>
              <a:ext cx="349704" cy="536644"/>
            </a:xfrm>
            <a:prstGeom prst="rect">
              <a:avLst/>
            </a:prstGeom>
            <a:solidFill>
              <a:schemeClr val="accent6"/>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13">
              <a:extLst>
                <a:ext uri="{FF2B5EF4-FFF2-40B4-BE49-F238E27FC236}">
                  <a16:creationId xmlns:a16="http://schemas.microsoft.com/office/drawing/2014/main" id="{CB6BA651-3449-4447-9FA7-72E210B3C89A}"/>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3">
              <a:extLst>
                <a:ext uri="{FF2B5EF4-FFF2-40B4-BE49-F238E27FC236}">
                  <a16:creationId xmlns:a16="http://schemas.microsoft.com/office/drawing/2014/main" id="{2A1278C5-0BF6-4DA3-9481-8B482B76588A}"/>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1E60D4C9-EA4F-4272-A1CF-9954C00B6ECB}"/>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3">
              <a:extLst>
                <a:ext uri="{FF2B5EF4-FFF2-40B4-BE49-F238E27FC236}">
                  <a16:creationId xmlns:a16="http://schemas.microsoft.com/office/drawing/2014/main" id="{31F2E541-030A-45B2-8C94-03F10626F007}"/>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 name="Title 4">
            <a:extLst>
              <a:ext uri="{FF2B5EF4-FFF2-40B4-BE49-F238E27FC236}">
                <a16:creationId xmlns:a16="http://schemas.microsoft.com/office/drawing/2014/main" id="{1284566D-F425-4396-BBF4-F18E97C8C9D1}"/>
              </a:ext>
            </a:extLst>
          </p:cNvPr>
          <p:cNvSpPr txBox="1">
            <a:spLocks/>
          </p:cNvSpPr>
          <p:nvPr/>
        </p:nvSpPr>
        <p:spPr>
          <a:xfrm>
            <a:off x="94533" y="102250"/>
            <a:ext cx="6342215" cy="1526590"/>
          </a:xfrm>
          <a:prstGeom prst="rect">
            <a:avLst/>
          </a:prstGeom>
        </p:spPr>
        <p:txBody>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EOS presents opportunity to modernize your infrastructure &amp; avoid business risk </a:t>
            </a:r>
            <a:endPar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45" name="Rectangle 44">
            <a:extLst>
              <a:ext uri="{FF2B5EF4-FFF2-40B4-BE49-F238E27FC236}">
                <a16:creationId xmlns:a16="http://schemas.microsoft.com/office/drawing/2014/main" id="{ECD5066B-FD4D-4900-B011-BE17B14C96B0}"/>
              </a:ext>
            </a:extLst>
          </p:cNvPr>
          <p:cNvSpPr/>
          <p:nvPr/>
        </p:nvSpPr>
        <p:spPr>
          <a:xfrm>
            <a:off x="1066200" y="2909913"/>
            <a:ext cx="2946514" cy="313932"/>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No security updates </a:t>
            </a:r>
          </a:p>
        </p:txBody>
      </p:sp>
      <p:sp>
        <p:nvSpPr>
          <p:cNvPr id="46" name="Rectangle 45">
            <a:extLst>
              <a:ext uri="{FF2B5EF4-FFF2-40B4-BE49-F238E27FC236}">
                <a16:creationId xmlns:a16="http://schemas.microsoft.com/office/drawing/2014/main" id="{87A2DB09-74D7-46A6-B669-16C4C4E8F0A2}"/>
              </a:ext>
            </a:extLst>
          </p:cNvPr>
          <p:cNvSpPr/>
          <p:nvPr/>
        </p:nvSpPr>
        <p:spPr>
          <a:xfrm>
            <a:off x="4341433" y="2893469"/>
            <a:ext cx="3428398" cy="535531"/>
          </a:xfrm>
          <a:prstGeom prst="rect">
            <a:avLst/>
          </a:prstGeom>
        </p:spPr>
        <p:txBody>
          <a:bodyPr wrap="square">
            <a:spAutoFit/>
          </a:bodyPr>
          <a:lstStyle/>
          <a:p>
            <a:pPr marL="0" marR="0" lvl="0" indent="0" algn="l" defTabSz="913927" rtl="0" eaLnBrk="0" fontAlgn="base" latinLnBrk="0" hangingPunct="0">
              <a:lnSpc>
                <a:spcPct val="90000"/>
              </a:lnSpc>
              <a:spcBef>
                <a:spcPts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Compliance &amp; </a:t>
            </a:r>
          </a:p>
          <a:p>
            <a:pPr marL="0" marR="0" lvl="0" indent="0" algn="l" defTabSz="913927" rtl="0" eaLnBrk="0" fontAlgn="base" latinLnBrk="0" hangingPunct="0">
              <a:lnSpc>
                <a:spcPct val="90000"/>
              </a:lnSpc>
              <a:spcBef>
                <a:spcPts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r</a:t>
            </a:r>
            <a:r>
              <a:rPr kumimoji="0" lang="en-US" sz="1600" b="1" i="0" u="none" strike="noStrike" kern="0" cap="none" spc="0" normalizeH="0" baseline="0" noProof="0" err="1">
                <a:ln>
                  <a:noFill/>
                </a:ln>
                <a:solidFill>
                  <a:srgbClr val="000000"/>
                </a:solidFill>
                <a:effectLst/>
                <a:uLnTx/>
                <a:uFillTx/>
                <a:latin typeface="Segoe UI Semibold" charset="0"/>
                <a:ea typeface="+mn-ea"/>
                <a:cs typeface="Segoe UI Semibold" charset="0"/>
              </a:rPr>
              <a:t>egulatory</a:t>
            </a: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 concerns</a:t>
            </a:r>
          </a:p>
        </p:txBody>
      </p:sp>
      <p:sp>
        <p:nvSpPr>
          <p:cNvPr id="47" name="Rectangle 46">
            <a:extLst>
              <a:ext uri="{FF2B5EF4-FFF2-40B4-BE49-F238E27FC236}">
                <a16:creationId xmlns:a16="http://schemas.microsoft.com/office/drawing/2014/main" id="{E117F8B4-A1C7-4539-B1E2-E436CB3C4CFA}"/>
              </a:ext>
            </a:extLst>
          </p:cNvPr>
          <p:cNvSpPr/>
          <p:nvPr/>
        </p:nvSpPr>
        <p:spPr>
          <a:xfrm>
            <a:off x="4397239" y="4198161"/>
            <a:ext cx="1717398"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Missed innovation opportunities</a:t>
            </a:r>
          </a:p>
        </p:txBody>
      </p:sp>
      <p:grpSp>
        <p:nvGrpSpPr>
          <p:cNvPr id="48" name="Group 47">
            <a:extLst>
              <a:ext uri="{FF2B5EF4-FFF2-40B4-BE49-F238E27FC236}">
                <a16:creationId xmlns:a16="http://schemas.microsoft.com/office/drawing/2014/main" id="{842AE3FD-E81E-485C-88AB-3BD59C47D6C3}"/>
              </a:ext>
            </a:extLst>
          </p:cNvPr>
          <p:cNvGrpSpPr/>
          <p:nvPr/>
        </p:nvGrpSpPr>
        <p:grpSpPr>
          <a:xfrm flipH="1">
            <a:off x="385605" y="2623163"/>
            <a:ext cx="566608" cy="752779"/>
            <a:chOff x="5322936" y="1573423"/>
            <a:chExt cx="311642" cy="414039"/>
          </a:xfrm>
        </p:grpSpPr>
        <p:sp>
          <p:nvSpPr>
            <p:cNvPr id="49" name="Freeform: Shape 16">
              <a:extLst>
                <a:ext uri="{FF2B5EF4-FFF2-40B4-BE49-F238E27FC236}">
                  <a16:creationId xmlns:a16="http://schemas.microsoft.com/office/drawing/2014/main" id="{99248EF3-D39B-42F0-A913-84502EE9B740}"/>
                </a:ext>
              </a:extLst>
            </p:cNvPr>
            <p:cNvSpPr/>
            <p:nvPr/>
          </p:nvSpPr>
          <p:spPr>
            <a:xfrm>
              <a:off x="5322936" y="1752140"/>
              <a:ext cx="311642" cy="235322"/>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17">
              <a:extLst>
                <a:ext uri="{FF2B5EF4-FFF2-40B4-BE49-F238E27FC236}">
                  <a16:creationId xmlns:a16="http://schemas.microsoft.com/office/drawing/2014/main" id="{D13DE79B-08B5-4B0B-A932-17EF304A1E89}"/>
                </a:ext>
              </a:extLst>
            </p:cNvPr>
            <p:cNvSpPr/>
            <p:nvPr/>
          </p:nvSpPr>
          <p:spPr>
            <a:xfrm>
              <a:off x="5450773" y="1847541"/>
              <a:ext cx="57240" cy="5724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18">
              <a:extLst>
                <a:ext uri="{FF2B5EF4-FFF2-40B4-BE49-F238E27FC236}">
                  <a16:creationId xmlns:a16="http://schemas.microsoft.com/office/drawing/2014/main" id="{8E9276B8-4041-4AC4-97B9-20DC06306EB1}"/>
                </a:ext>
              </a:extLst>
            </p:cNvPr>
            <p:cNvSpPr/>
            <p:nvPr/>
          </p:nvSpPr>
          <p:spPr>
            <a:xfrm>
              <a:off x="5373816" y="1573423"/>
              <a:ext cx="209882" cy="18444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881" h="184441">
                  <a:moveTo>
                    <a:pt x="201932" y="68371"/>
                  </a:moveTo>
                  <a:cubicBezTo>
                    <a:pt x="196844" y="55650"/>
                    <a:pt x="189847" y="44838"/>
                    <a:pt x="180307" y="35298"/>
                  </a:cubicBezTo>
                  <a:cubicBezTo>
                    <a:pt x="171403" y="25758"/>
                    <a:pt x="160591" y="18126"/>
                    <a:pt x="147871" y="13038"/>
                  </a:cubicBezTo>
                  <a:cubicBezTo>
                    <a:pt x="135151" y="7314"/>
                    <a:pt x="121795" y="4770"/>
                    <a:pt x="107167" y="4770"/>
                  </a:cubicBezTo>
                  <a:cubicBezTo>
                    <a:pt x="92539" y="4770"/>
                    <a:pt x="79183" y="7314"/>
                    <a:pt x="66463" y="13038"/>
                  </a:cubicBezTo>
                  <a:cubicBezTo>
                    <a:pt x="53743" y="18762"/>
                    <a:pt x="42930" y="25758"/>
                    <a:pt x="34026" y="35298"/>
                  </a:cubicBezTo>
                  <a:cubicBezTo>
                    <a:pt x="25122" y="44838"/>
                    <a:pt x="17490" y="55650"/>
                    <a:pt x="12402" y="68371"/>
                  </a:cubicBezTo>
                  <a:cubicBezTo>
                    <a:pt x="7314" y="80455"/>
                    <a:pt x="4770" y="93175"/>
                    <a:pt x="4770" y="107167"/>
                  </a:cubicBezTo>
                  <a:lnTo>
                    <a:pt x="30210" y="107167"/>
                  </a:lnTo>
                  <a:cubicBezTo>
                    <a:pt x="30210" y="96991"/>
                    <a:pt x="32118" y="87451"/>
                    <a:pt x="35934" y="78547"/>
                  </a:cubicBezTo>
                  <a:cubicBezTo>
                    <a:pt x="39750" y="69007"/>
                    <a:pt x="45474" y="60738"/>
                    <a:pt x="51834" y="53742"/>
                  </a:cubicBezTo>
                  <a:cubicBezTo>
                    <a:pt x="58830" y="46746"/>
                    <a:pt x="67098" y="41022"/>
                    <a:pt x="76003" y="36570"/>
                  </a:cubicBezTo>
                  <a:cubicBezTo>
                    <a:pt x="85543" y="32754"/>
                    <a:pt x="95719" y="30210"/>
                    <a:pt x="106531" y="30210"/>
                  </a:cubicBezTo>
                  <a:cubicBezTo>
                    <a:pt x="117343" y="30210"/>
                    <a:pt x="127519" y="32118"/>
                    <a:pt x="137059" y="36570"/>
                  </a:cubicBezTo>
                  <a:cubicBezTo>
                    <a:pt x="146599" y="40386"/>
                    <a:pt x="154867" y="46110"/>
                    <a:pt x="161227" y="53742"/>
                  </a:cubicBezTo>
                  <a:cubicBezTo>
                    <a:pt x="168223" y="60738"/>
                    <a:pt x="173311" y="69007"/>
                    <a:pt x="177127" y="78547"/>
                  </a:cubicBezTo>
                  <a:cubicBezTo>
                    <a:pt x="180944" y="88087"/>
                    <a:pt x="182851" y="98263"/>
                    <a:pt x="182851" y="109075"/>
                  </a:cubicBezTo>
                  <a:lnTo>
                    <a:pt x="182851" y="183487"/>
                  </a:lnTo>
                  <a:lnTo>
                    <a:pt x="208292" y="183487"/>
                  </a:lnTo>
                  <a:lnTo>
                    <a:pt x="208292" y="109075"/>
                  </a:lnTo>
                  <a:cubicBezTo>
                    <a:pt x="209564" y="94447"/>
                    <a:pt x="207020" y="81091"/>
                    <a:pt x="201932" y="68371"/>
                  </a:cubicBezTo>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28EADA29-1AD5-4FBA-A009-395BB45752B0}"/>
              </a:ext>
            </a:extLst>
          </p:cNvPr>
          <p:cNvGrpSpPr/>
          <p:nvPr/>
        </p:nvGrpSpPr>
        <p:grpSpPr>
          <a:xfrm>
            <a:off x="3564751" y="2762757"/>
            <a:ext cx="669072" cy="741621"/>
            <a:chOff x="6677416" y="3423977"/>
            <a:chExt cx="828284" cy="918097"/>
          </a:xfrm>
        </p:grpSpPr>
        <p:grpSp>
          <p:nvGrpSpPr>
            <p:cNvPr id="53" name="Group 52">
              <a:extLst>
                <a:ext uri="{FF2B5EF4-FFF2-40B4-BE49-F238E27FC236}">
                  <a16:creationId xmlns:a16="http://schemas.microsoft.com/office/drawing/2014/main" id="{5DADD2A8-66D8-4578-BD47-ECFA01A2B1D4}"/>
                </a:ext>
              </a:extLst>
            </p:cNvPr>
            <p:cNvGrpSpPr/>
            <p:nvPr/>
          </p:nvGrpSpPr>
          <p:grpSpPr>
            <a:xfrm>
              <a:off x="6677416" y="3423977"/>
              <a:ext cx="675883" cy="918097"/>
              <a:chOff x="9865117" y="528378"/>
              <a:chExt cx="525792" cy="714219"/>
            </a:xfrm>
          </p:grpSpPr>
          <p:sp>
            <p:nvSpPr>
              <p:cNvPr id="59" name="Rectangle 58">
                <a:extLst>
                  <a:ext uri="{FF2B5EF4-FFF2-40B4-BE49-F238E27FC236}">
                    <a16:creationId xmlns:a16="http://schemas.microsoft.com/office/drawing/2014/main" id="{40ED4552-E030-489F-B6CE-F58A9C51FA9B}"/>
                  </a:ext>
                </a:extLst>
              </p:cNvPr>
              <p:cNvSpPr/>
              <p:nvPr/>
            </p:nvSpPr>
            <p:spPr>
              <a:xfrm>
                <a:off x="9865117" y="615932"/>
                <a:ext cx="525792" cy="626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2169B04-1BB4-4BA0-8E01-FFAEF1A542CC}"/>
                  </a:ext>
                </a:extLst>
              </p:cNvPr>
              <p:cNvSpPr/>
              <p:nvPr/>
            </p:nvSpPr>
            <p:spPr>
              <a:xfrm>
                <a:off x="9920195" y="580962"/>
                <a:ext cx="415636" cy="73299"/>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ounded Rectangle 54">
                <a:extLst>
                  <a:ext uri="{FF2B5EF4-FFF2-40B4-BE49-F238E27FC236}">
                    <a16:creationId xmlns:a16="http://schemas.microsoft.com/office/drawing/2014/main" id="{DFA35FA5-AB3C-4FB2-A128-885F8879FBE5}"/>
                  </a:ext>
                </a:extLst>
              </p:cNvPr>
              <p:cNvSpPr/>
              <p:nvPr/>
            </p:nvSpPr>
            <p:spPr>
              <a:xfrm>
                <a:off x="10013264" y="528378"/>
                <a:ext cx="229497" cy="71717"/>
              </a:xfrm>
              <a:prstGeom prst="roundRect">
                <a:avLst/>
              </a:prstGeom>
              <a:solidFill>
                <a:srgbClr val="50E6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32C06531-D981-4E86-B2C8-419D182C4658}"/>
                </a:ext>
              </a:extLst>
            </p:cNvPr>
            <p:cNvGrpSpPr/>
            <p:nvPr/>
          </p:nvGrpSpPr>
          <p:grpSpPr>
            <a:xfrm>
              <a:off x="7033835" y="3810000"/>
              <a:ext cx="471865" cy="428997"/>
              <a:chOff x="475731" y="1805172"/>
              <a:chExt cx="303387" cy="275825"/>
            </a:xfrm>
          </p:grpSpPr>
          <p:sp>
            <p:nvSpPr>
              <p:cNvPr id="55" name="Freeform 5">
                <a:extLst>
                  <a:ext uri="{FF2B5EF4-FFF2-40B4-BE49-F238E27FC236}">
                    <a16:creationId xmlns:a16="http://schemas.microsoft.com/office/drawing/2014/main" id="{455233C6-0B31-428C-BDAB-8902877F4A06}"/>
                  </a:ext>
                </a:extLst>
              </p:cNvPr>
              <p:cNvSpPr>
                <a:spLocks noEditPoints="1"/>
              </p:cNvSpPr>
              <p:nvPr/>
            </p:nvSpPr>
            <p:spPr bwMode="auto">
              <a:xfrm>
                <a:off x="475731" y="1805172"/>
                <a:ext cx="303387" cy="275825"/>
              </a:xfrm>
              <a:prstGeom prst="triangle">
                <a:avLst/>
              </a:prstGeom>
              <a:solidFill>
                <a:srgbClr val="50E6FF"/>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13633C52-E0EF-4DAA-B9EC-C53F2DF443E0}"/>
                  </a:ext>
                </a:extLst>
              </p:cNvPr>
              <p:cNvGrpSpPr/>
              <p:nvPr/>
            </p:nvGrpSpPr>
            <p:grpSpPr>
              <a:xfrm>
                <a:off x="627425" y="1886738"/>
                <a:ext cx="0" cy="160367"/>
                <a:chOff x="4791447" y="2616042"/>
                <a:chExt cx="0" cy="1427764"/>
              </a:xfrm>
              <a:solidFill>
                <a:srgbClr val="0078D7"/>
              </a:solidFill>
            </p:grpSpPr>
            <p:cxnSp>
              <p:nvCxnSpPr>
                <p:cNvPr id="57" name="Straight Connector 56">
                  <a:extLst>
                    <a:ext uri="{FF2B5EF4-FFF2-40B4-BE49-F238E27FC236}">
                      <a16:creationId xmlns:a16="http://schemas.microsoft.com/office/drawing/2014/main" id="{8B6A342F-7EFB-4A96-A0AF-ECAF19D24D04}"/>
                    </a:ext>
                  </a:extLst>
                </p:cNvPr>
                <p:cNvCxnSpPr>
                  <a:cxnSpLocks/>
                </p:cNvCxnSpPr>
                <p:nvPr/>
              </p:nvCxnSpPr>
              <p:spPr>
                <a:xfrm>
                  <a:off x="4791447" y="2616042"/>
                  <a:ext cx="0" cy="1030199"/>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B3962B-5981-4978-8EFB-0133DD8F0225}"/>
                    </a:ext>
                  </a:extLst>
                </p:cNvPr>
                <p:cNvCxnSpPr>
                  <a:cxnSpLocks/>
                </p:cNvCxnSpPr>
                <p:nvPr/>
              </p:nvCxnSpPr>
              <p:spPr>
                <a:xfrm>
                  <a:off x="4791447" y="3793908"/>
                  <a:ext cx="0" cy="249898"/>
                </a:xfrm>
                <a:prstGeom prst="line">
                  <a:avLst/>
                </a:prstGeom>
                <a:grpFill/>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2" name="Group 61">
            <a:extLst>
              <a:ext uri="{FF2B5EF4-FFF2-40B4-BE49-F238E27FC236}">
                <a16:creationId xmlns:a16="http://schemas.microsoft.com/office/drawing/2014/main" id="{4BEE3917-7524-4A67-BAA9-3494E98E95B0}"/>
              </a:ext>
            </a:extLst>
          </p:cNvPr>
          <p:cNvGrpSpPr/>
          <p:nvPr/>
        </p:nvGrpSpPr>
        <p:grpSpPr>
          <a:xfrm>
            <a:off x="3757533" y="4077267"/>
            <a:ext cx="459590" cy="714074"/>
            <a:chOff x="8963810" y="4164172"/>
            <a:chExt cx="408796" cy="635154"/>
          </a:xfrm>
        </p:grpSpPr>
        <p:sp>
          <p:nvSpPr>
            <p:cNvPr id="63" name="Freeform: Shape 276">
              <a:extLst>
                <a:ext uri="{FF2B5EF4-FFF2-40B4-BE49-F238E27FC236}">
                  <a16:creationId xmlns:a16="http://schemas.microsoft.com/office/drawing/2014/main" id="{AA60610A-77B0-4BFA-B755-9F37C399E423}"/>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DA1AA463-36F6-4B77-87B0-4985D40E4BA8}"/>
                </a:ext>
              </a:extLst>
            </p:cNvPr>
            <p:cNvGrpSpPr/>
            <p:nvPr/>
          </p:nvGrpSpPr>
          <p:grpSpPr>
            <a:xfrm>
              <a:off x="9041957" y="4599064"/>
              <a:ext cx="252505" cy="200262"/>
              <a:chOff x="9029332" y="4599064"/>
              <a:chExt cx="277755" cy="200262"/>
            </a:xfrm>
          </p:grpSpPr>
          <p:sp>
            <p:nvSpPr>
              <p:cNvPr id="65" name="Rectangle 64">
                <a:extLst>
                  <a:ext uri="{FF2B5EF4-FFF2-40B4-BE49-F238E27FC236}">
                    <a16:creationId xmlns:a16="http://schemas.microsoft.com/office/drawing/2014/main" id="{6E65351A-6E7A-4778-B171-5E3DC060084B}"/>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5FF28A2B-6CBA-4380-8663-415308574DDF}"/>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723A18A0-DD51-4E25-93D6-7330EDC3ACA2}"/>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FB48A145-6833-4AC2-A959-4B6D28B2EA78}"/>
              </a:ext>
            </a:extLst>
          </p:cNvPr>
          <p:cNvSpPr/>
          <p:nvPr/>
        </p:nvSpPr>
        <p:spPr>
          <a:xfrm>
            <a:off x="1087753" y="4195658"/>
            <a:ext cx="1717398" cy="757130"/>
          </a:xfrm>
          <a:prstGeom prst="rect">
            <a:avLst/>
          </a:prstGeom>
        </p:spPr>
        <p:txBody>
          <a:bodyPr wrap="square">
            <a:spAutoFit/>
          </a:bodyPr>
          <a:lstStyle/>
          <a:p>
            <a:pPr marL="0" marR="0" lvl="0" indent="0" algn="l" defTabSz="913927" rtl="0" eaLnBrk="0" fontAlgn="base" latinLnBrk="0" hangingPunct="0">
              <a:lnSpc>
                <a:spcPct val="90000"/>
              </a:lnSpc>
              <a:spcBef>
                <a:spcPts val="3459"/>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charset="0"/>
                <a:ea typeface="+mn-ea"/>
                <a:cs typeface="Segoe UI Semibold" charset="0"/>
              </a:rPr>
              <a:t>Additional cost for support + patches</a:t>
            </a:r>
          </a:p>
        </p:txBody>
      </p:sp>
      <p:sp>
        <p:nvSpPr>
          <p:cNvPr id="69" name="TextBox 68">
            <a:extLst>
              <a:ext uri="{FF2B5EF4-FFF2-40B4-BE49-F238E27FC236}">
                <a16:creationId xmlns:a16="http://schemas.microsoft.com/office/drawing/2014/main" id="{40684C44-18A5-471C-B055-811373DF7E00}"/>
              </a:ext>
            </a:extLst>
          </p:cNvPr>
          <p:cNvSpPr txBox="1"/>
          <p:nvPr/>
        </p:nvSpPr>
        <p:spPr>
          <a:xfrm>
            <a:off x="249221" y="3970703"/>
            <a:ext cx="882293"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0" i="0" u="none" strike="noStrike" kern="1200" cap="none" spc="0" normalizeH="0" baseline="0" noProof="0">
                <a:ln>
                  <a:noFill/>
                </a:ln>
                <a:solidFill>
                  <a:srgbClr val="0078D7"/>
                </a:solidFill>
                <a:effectLst/>
                <a:uLnTx/>
                <a:uFillTx/>
                <a:latin typeface="Arial Black" panose="020B0A04020102020204" pitchFamily="34" charset="0"/>
                <a:ea typeface="+mn-ea"/>
                <a:cs typeface="+mn-cs"/>
              </a:rPr>
              <a:t>$</a:t>
            </a:r>
            <a:endParaRPr kumimoji="0" lang="en-AU" sz="2800" b="0" i="0" u="none" strike="noStrike" kern="1200" cap="none" spc="0" normalizeH="0" baseline="0" noProof="0">
              <a:ln>
                <a:noFill/>
              </a:ln>
              <a:solidFill>
                <a:srgbClr val="0078D7"/>
              </a:solidFill>
              <a:effectLst/>
              <a:uLnTx/>
              <a:uFillTx/>
              <a:latin typeface="Arial Black" panose="020B0A04020102020204" pitchFamily="34" charset="0"/>
              <a:ea typeface="+mn-ea"/>
              <a:cs typeface="+mn-cs"/>
            </a:endParaRPr>
          </a:p>
        </p:txBody>
      </p:sp>
      <p:sp>
        <p:nvSpPr>
          <p:cNvPr id="70" name="Rectangle 69">
            <a:extLst>
              <a:ext uri="{FF2B5EF4-FFF2-40B4-BE49-F238E27FC236}">
                <a16:creationId xmlns:a16="http://schemas.microsoft.com/office/drawing/2014/main" id="{E0C0A154-1596-40D7-BB42-A0595EB759D9}"/>
              </a:ext>
            </a:extLst>
          </p:cNvPr>
          <p:cNvSpPr/>
          <p:nvPr>
            <p:custDataLst>
              <p:tags r:id="rId2"/>
            </p:custDataLst>
          </p:nvPr>
        </p:nvSpPr>
        <p:spPr>
          <a:xfrm>
            <a:off x="-1897581" y="6528478"/>
            <a:ext cx="5779487" cy="229003"/>
          </a:xfrm>
          <a:prstGeom prst="rect">
            <a:avLst/>
          </a:prstGeom>
          <a:noFill/>
          <a:ln w="6350" cap="flat" cmpd="sng" algn="ctr">
            <a:noFill/>
            <a:prstDash val="solid"/>
            <a:headEnd type="none" w="med" len="med"/>
            <a:tailEnd type="none" w="med" len="med"/>
          </a:ln>
          <a:effectLst/>
        </p:spPr>
        <p:txBody>
          <a:bodyPr lIns="91440" tIns="44814" rIns="89630" bIns="44814" spcCol="182880" anchor="ctr">
            <a:spAutoFit/>
          </a:bodyPr>
          <a:lstStyle/>
          <a:p>
            <a:pPr marL="0" marR="0" lvl="0" indent="0" algn="r" defTabSz="89617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rPr>
              <a:t>Find lifecycle support deadlines at: </a:t>
            </a: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hlinkClick r:id="rId4"/>
              </a:rPr>
              <a:t>support.microsoft.com/lifecycle</a:t>
            </a:r>
            <a:r>
              <a:rPr kumimoji="0" lang="en-US" sz="9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rPr>
              <a:t> </a:t>
            </a:r>
          </a:p>
        </p:txBody>
      </p:sp>
    </p:spTree>
    <p:extLst>
      <p:ext uri="{BB962C8B-B14F-4D97-AF65-F5344CB8AC3E}">
        <p14:creationId xmlns:p14="http://schemas.microsoft.com/office/powerpoint/2010/main" val="24735289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7AA5-0DD8-4B93-BEF3-C961874ED4CB}"/>
              </a:ext>
            </a:extLst>
          </p:cNvPr>
          <p:cNvSpPr>
            <a:spLocks noGrp="1"/>
          </p:cNvSpPr>
          <p:nvPr>
            <p:ph type="title"/>
          </p:nvPr>
        </p:nvSpPr>
        <p:spPr>
          <a:xfrm>
            <a:off x="584200" y="457200"/>
            <a:ext cx="11275558" cy="984885"/>
          </a:xfrm>
        </p:spPr>
        <p:txBody>
          <a:bodyPr/>
          <a:lstStyle/>
          <a:p>
            <a:r>
              <a:rPr lang="en-US"/>
              <a:t>3 reasons to migrate/modernize 2008 server applications </a:t>
            </a:r>
            <a:br>
              <a:rPr lang="en-US"/>
            </a:br>
            <a:r>
              <a:rPr lang="en-US"/>
              <a:t>to Azure now  </a:t>
            </a:r>
          </a:p>
        </p:txBody>
      </p:sp>
      <p:sp>
        <p:nvSpPr>
          <p:cNvPr id="5" name="Rectangle 4">
            <a:extLst>
              <a:ext uri="{FF2B5EF4-FFF2-40B4-BE49-F238E27FC236}">
                <a16:creationId xmlns:a16="http://schemas.microsoft.com/office/drawing/2014/main" id="{40A9A994-E9D2-4826-961D-B06CF01F46B5}"/>
              </a:ext>
            </a:extLst>
          </p:cNvPr>
          <p:cNvSpPr/>
          <p:nvPr/>
        </p:nvSpPr>
        <p:spPr>
          <a:xfrm>
            <a:off x="8500779" y="3116676"/>
            <a:ext cx="3117953" cy="498598"/>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Improve security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and compliance</a:t>
            </a:r>
          </a:p>
        </p:txBody>
      </p:sp>
      <p:sp>
        <p:nvSpPr>
          <p:cNvPr id="8" name="Rectangle 7">
            <a:extLst>
              <a:ext uri="{FF2B5EF4-FFF2-40B4-BE49-F238E27FC236}">
                <a16:creationId xmlns:a16="http://schemas.microsoft.com/office/drawing/2014/main" id="{D69E8346-F6DB-4580-8E89-71665B00EF65}"/>
              </a:ext>
            </a:extLst>
          </p:cNvPr>
          <p:cNvSpPr/>
          <p:nvPr/>
        </p:nvSpPr>
        <p:spPr>
          <a:xfrm>
            <a:off x="4451539" y="3116676"/>
            <a:ext cx="3356333" cy="498598"/>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Pay less with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 </a:t>
            </a:r>
          </a:p>
        </p:txBody>
      </p:sp>
      <p:sp>
        <p:nvSpPr>
          <p:cNvPr id="11" name="Rectangle 10">
            <a:extLst>
              <a:ext uri="{FF2B5EF4-FFF2-40B4-BE49-F238E27FC236}">
                <a16:creationId xmlns:a16="http://schemas.microsoft.com/office/drawing/2014/main" id="{F0938879-2DB0-4E58-BC19-B5C98078F93A}"/>
              </a:ext>
            </a:extLst>
          </p:cNvPr>
          <p:cNvSpPr/>
          <p:nvPr/>
        </p:nvSpPr>
        <p:spPr>
          <a:xfrm>
            <a:off x="1057287" y="3128174"/>
            <a:ext cx="1797928" cy="747897"/>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lIns="0" tIns="0" rIns="0" bIns="0" rtlCol="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Modernize with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cloud innovation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14" name="money_2" title="Icon of a dollar sign with an arrow around it pointing clockwise">
            <a:extLst>
              <a:ext uri="{FF2B5EF4-FFF2-40B4-BE49-F238E27FC236}">
                <a16:creationId xmlns:a16="http://schemas.microsoft.com/office/drawing/2014/main" id="{5CCA281C-3647-458D-A932-16B2A1AB296A}"/>
              </a:ext>
            </a:extLst>
          </p:cNvPr>
          <p:cNvSpPr>
            <a:spLocks noChangeAspect="1" noEditPoints="1"/>
          </p:cNvSpPr>
          <p:nvPr/>
        </p:nvSpPr>
        <p:spPr bwMode="auto">
          <a:xfrm>
            <a:off x="5829211" y="2056951"/>
            <a:ext cx="600990" cy="63367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 name="Lock" title="Icon of a padlock">
            <a:extLst>
              <a:ext uri="{FF2B5EF4-FFF2-40B4-BE49-F238E27FC236}">
                <a16:creationId xmlns:a16="http://schemas.microsoft.com/office/drawing/2014/main" id="{8D5AD32F-731F-4EFF-A013-6C2A97074287}"/>
              </a:ext>
            </a:extLst>
          </p:cNvPr>
          <p:cNvSpPr>
            <a:spLocks noChangeAspect="1" noEditPoints="1"/>
          </p:cNvSpPr>
          <p:nvPr/>
        </p:nvSpPr>
        <p:spPr bwMode="auto">
          <a:xfrm>
            <a:off x="9920132" y="2178641"/>
            <a:ext cx="279249" cy="39029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 name="Graphic 17">
            <a:extLst>
              <a:ext uri="{FF2B5EF4-FFF2-40B4-BE49-F238E27FC236}">
                <a16:creationId xmlns:a16="http://schemas.microsoft.com/office/drawing/2014/main" id="{F4AB4577-FB15-415C-A598-85D0794C1A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2474" y="2064967"/>
            <a:ext cx="380648" cy="583660"/>
          </a:xfrm>
          <a:prstGeom prst="rect">
            <a:avLst/>
          </a:prstGeom>
        </p:spPr>
      </p:pic>
      <p:sp>
        <p:nvSpPr>
          <p:cNvPr id="20" name="TextBox 19">
            <a:extLst>
              <a:ext uri="{FF2B5EF4-FFF2-40B4-BE49-F238E27FC236}">
                <a16:creationId xmlns:a16="http://schemas.microsoft.com/office/drawing/2014/main" id="{2F2FE0F0-1916-4444-B018-2DE5B4CA5B03}"/>
              </a:ext>
            </a:extLst>
          </p:cNvPr>
          <p:cNvSpPr txBox="1"/>
          <p:nvPr/>
        </p:nvSpPr>
        <p:spPr>
          <a:xfrm>
            <a:off x="4624975" y="3990267"/>
            <a:ext cx="3094980"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Free extended security updates (ESUs)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Hybrid Benefit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Infrastructure optimization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5"/>
              </a:rPr>
              <a:t>Example: Save $750K for 100 </a:t>
            </a:r>
            <a:r>
              <a:rPr kumimoji="0" lang="en-US" sz="14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hlinkClick r:id="rId5"/>
              </a:rPr>
              <a:t>eos</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5"/>
              </a:rPr>
              <a:t> servers over 3 years (vs. on-prem)</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A57E4622-5F78-417F-8746-BD60AA280ABC}"/>
              </a:ext>
            </a:extLst>
          </p:cNvPr>
          <p:cNvSpPr txBox="1"/>
          <p:nvPr/>
        </p:nvSpPr>
        <p:spPr>
          <a:xfrm>
            <a:off x="162419" y="3990267"/>
            <a:ext cx="3674644" cy="215443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IaaS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SQL Database Managed Instance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App Service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6"/>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6"/>
              </a:rPr>
              <a:t>Azure migration center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7"/>
              </a:rPr>
              <a:t>Scenario guides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D26B7D48-68E5-472E-95BB-DEF5FD1A8A96}"/>
              </a:ext>
            </a:extLst>
          </p:cNvPr>
          <p:cNvSpPr txBox="1"/>
          <p:nvPr/>
        </p:nvSpPr>
        <p:spPr>
          <a:xfrm>
            <a:off x="8002937" y="3990267"/>
            <a:ext cx="4226259"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Go ‘evergreen’: ESUs or SQL managed instance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More certifications than other providers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Built-in, multi-layered security controls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E60099E1-7209-4CC7-AB31-8F71344FBDC2}"/>
              </a:ext>
            </a:extLst>
          </p:cNvPr>
          <p:cNvSpPr txBox="1"/>
          <p:nvPr/>
        </p:nvSpPr>
        <p:spPr>
          <a:xfrm>
            <a:off x="8580201" y="5555198"/>
            <a:ext cx="2737449"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8"/>
              </a:rPr>
              <a:t>EOS Security datasheet</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85CED1BC-47D0-48ED-84DC-3D57B7F7DAC5}"/>
              </a:ext>
            </a:extLst>
          </p:cNvPr>
          <p:cNvCxnSpPr/>
          <p:nvPr/>
        </p:nvCxnSpPr>
        <p:spPr>
          <a:xfrm>
            <a:off x="1677472" y="2888400"/>
            <a:ext cx="452486" cy="0"/>
          </a:xfrm>
          <a:prstGeom prst="line">
            <a:avLst/>
          </a:prstGeom>
          <a:noFill/>
          <a:ln w="25400" cap="rnd" cmpd="sng" algn="ctr">
            <a:solidFill>
              <a:schemeClr val="accent1"/>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FC24FA7F-6699-4780-A8A2-4C94E479D10D}"/>
              </a:ext>
            </a:extLst>
          </p:cNvPr>
          <p:cNvCxnSpPr/>
          <p:nvPr/>
        </p:nvCxnSpPr>
        <p:spPr>
          <a:xfrm>
            <a:off x="5913883" y="2889317"/>
            <a:ext cx="452486" cy="0"/>
          </a:xfrm>
          <a:prstGeom prst="line">
            <a:avLst/>
          </a:prstGeom>
          <a:noFill/>
          <a:ln w="25400" cap="rnd" cmpd="sng" algn="ctr">
            <a:solidFill>
              <a:schemeClr val="accent1"/>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6395CDE8-9A9A-4305-8EF2-4B73E1492887}"/>
              </a:ext>
            </a:extLst>
          </p:cNvPr>
          <p:cNvCxnSpPr/>
          <p:nvPr/>
        </p:nvCxnSpPr>
        <p:spPr>
          <a:xfrm>
            <a:off x="9820814" y="2889317"/>
            <a:ext cx="452486" cy="0"/>
          </a:xfrm>
          <a:prstGeom prst="line">
            <a:avLst/>
          </a:prstGeom>
          <a:noFill/>
          <a:ln w="25400" cap="rnd" cmpd="sng" algn="ctr">
            <a:solidFill>
              <a:schemeClr val="accent1"/>
            </a:solidFill>
            <a:prstDash val="solid"/>
            <a:headEnd type="none" w="lg" len="med"/>
            <a:tailEnd type="none" w="lg" len="med"/>
          </a:ln>
          <a:effectLst/>
        </p:spPr>
      </p:cxnSp>
    </p:spTree>
    <p:extLst>
      <p:ext uri="{BB962C8B-B14F-4D97-AF65-F5344CB8AC3E}">
        <p14:creationId xmlns:p14="http://schemas.microsoft.com/office/powerpoint/2010/main" val="25998292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D4CF-E7C7-4CBB-89F8-23A5FAE5C4A3}"/>
              </a:ext>
            </a:extLst>
          </p:cNvPr>
          <p:cNvSpPr>
            <a:spLocks noGrp="1"/>
          </p:cNvSpPr>
          <p:nvPr>
            <p:ph type="title"/>
          </p:nvPr>
        </p:nvSpPr>
        <p:spPr/>
        <p:txBody>
          <a:bodyPr/>
          <a:lstStyle/>
          <a:p>
            <a:pPr algn="l"/>
            <a:r>
              <a:rPr lang="en-US"/>
              <a:t>Customer momentum</a:t>
            </a:r>
          </a:p>
        </p:txBody>
      </p:sp>
      <p:sp>
        <p:nvSpPr>
          <p:cNvPr id="16" name="Rectangle 15">
            <a:extLst>
              <a:ext uri="{FF2B5EF4-FFF2-40B4-BE49-F238E27FC236}">
                <a16:creationId xmlns:a16="http://schemas.microsoft.com/office/drawing/2014/main" id="{CCC41732-EE5F-4B25-9E03-38821B9B17B4}"/>
              </a:ext>
            </a:extLst>
          </p:cNvPr>
          <p:cNvSpPr/>
          <p:nvPr/>
        </p:nvSpPr>
        <p:spPr>
          <a:xfrm>
            <a:off x="481527" y="2172851"/>
            <a:ext cx="3693587" cy="1244956"/>
          </a:xfrm>
          <a:prstGeom prst="rect">
            <a:avLst/>
          </a:prstGeom>
        </p:spPr>
        <p:txBody>
          <a:bodyPr wrap="square">
            <a:spAutoFit/>
          </a:bodyPr>
          <a:lstStyle/>
          <a:p>
            <a:pPr marL="55563" marR="0" lvl="0" indent="-55563" algn="l"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Site Recovery has helped us migrate several hundred business critical workloads—including Linux, MySQL, Windows, SQL Server, in a weekend—more quickly, reliably, and securely than we could ever before."</a:t>
            </a:r>
          </a:p>
          <a:p>
            <a:pPr marL="0" marR="0" lvl="0" indent="0" algn="r" defTabSz="914367"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 </a:t>
            </a:r>
          </a:p>
        </p:txBody>
      </p:sp>
      <p:sp>
        <p:nvSpPr>
          <p:cNvPr id="17" name="Rectangle 16">
            <a:extLst>
              <a:ext uri="{FF2B5EF4-FFF2-40B4-BE49-F238E27FC236}">
                <a16:creationId xmlns:a16="http://schemas.microsoft.com/office/drawing/2014/main" id="{3763458C-82F8-4732-A60A-F9AEA21151A6}"/>
              </a:ext>
            </a:extLst>
          </p:cNvPr>
          <p:cNvSpPr/>
          <p:nvPr/>
        </p:nvSpPr>
        <p:spPr>
          <a:xfrm>
            <a:off x="4614498" y="2172851"/>
            <a:ext cx="3058753" cy="923330"/>
          </a:xfrm>
          <a:prstGeom prst="rect">
            <a:avLst/>
          </a:prstGeom>
        </p:spPr>
        <p:txBody>
          <a:bodyPr wrap="square">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Database Migration Service was a life saver…we successfully migrated over 100 databases to Azure using the service over two months without any downtime or loss of data.”</a:t>
            </a:r>
            <a:r>
              <a:rPr kumimoji="0" lang="en-US" sz="1050" b="0" i="0" u="none" strike="noStrike" kern="1200" cap="none" spc="0" normalizeH="0" baseline="0" noProof="0">
                <a:ln>
                  <a:noFill/>
                </a:ln>
                <a:solidFill>
                  <a:srgbClr val="0D0D0D"/>
                </a:solidFill>
                <a:effectLst/>
                <a:uLnTx/>
                <a:uFillTx/>
                <a:latin typeface="Segoe UI" panose="020B0502040204020203" pitchFamily="34" charset="0"/>
                <a:ea typeface="+mn-ea"/>
                <a:cs typeface="Segoe UI" panose="020B0502040204020203" pitchFamily="34" charset="0"/>
              </a:rPr>
              <a:t> </a:t>
            </a:r>
          </a:p>
        </p:txBody>
      </p:sp>
      <p:sp>
        <p:nvSpPr>
          <p:cNvPr id="19" name="Rectangle 18">
            <a:extLst>
              <a:ext uri="{FF2B5EF4-FFF2-40B4-BE49-F238E27FC236}">
                <a16:creationId xmlns:a16="http://schemas.microsoft.com/office/drawing/2014/main" id="{923EC9CC-6BCF-4F41-8528-56F0253F5750}"/>
              </a:ext>
            </a:extLst>
          </p:cNvPr>
          <p:cNvSpPr/>
          <p:nvPr/>
        </p:nvSpPr>
        <p:spPr>
          <a:xfrm>
            <a:off x="8392207" y="2172851"/>
            <a:ext cx="3210513" cy="1015663"/>
          </a:xfrm>
          <a:prstGeom prst="rect">
            <a:avLst/>
          </a:prstGeom>
        </p:spPr>
        <p:txBody>
          <a:bodyPr wrap="square">
            <a:spAutoFit/>
          </a:bodyPr>
          <a:lstStyle/>
          <a:p>
            <a:pPr marL="55563" marR="0" lvl="0" indent="-55563" algn="l" defTabSz="914367"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“We were able to migrate and modernize several critical Linux, Windows and Java applications to Azure while continuing </a:t>
            </a:r>
            <a:b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to run on-premises operations, thanks to Azure hybrid capabilities.”</a:t>
            </a:r>
          </a:p>
        </p:txBody>
      </p:sp>
      <p:sp>
        <p:nvSpPr>
          <p:cNvPr id="23" name="Rectangle 22">
            <a:extLst>
              <a:ext uri="{FF2B5EF4-FFF2-40B4-BE49-F238E27FC236}">
                <a16:creationId xmlns:a16="http://schemas.microsoft.com/office/drawing/2014/main" id="{177D85F0-7D17-4CFC-9DDD-23D684D3E8A8}"/>
              </a:ext>
            </a:extLst>
          </p:cNvPr>
          <p:cNvSpPr/>
          <p:nvPr/>
        </p:nvSpPr>
        <p:spPr>
          <a:xfrm>
            <a:off x="481527" y="4755716"/>
            <a:ext cx="3565775" cy="757130"/>
          </a:xfrm>
          <a:prstGeom prst="rect">
            <a:avLst/>
          </a:prstGeom>
        </p:spPr>
        <p:txBody>
          <a:bodyPr wrap="square">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“We were able to deploy our </a:t>
            </a:r>
            <a:r>
              <a:rPr kumimoji="0" lang="en-US" sz="12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TimeXtender</a:t>
            </a: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solution into production on Azure SQL Database Managed Instance in a matter of weeks. We immediately realized a 49% cost savings…..” </a:t>
            </a:r>
          </a:p>
        </p:txBody>
      </p:sp>
      <p:sp>
        <p:nvSpPr>
          <p:cNvPr id="24" name="Rectangle 23">
            <a:extLst>
              <a:ext uri="{FF2B5EF4-FFF2-40B4-BE49-F238E27FC236}">
                <a16:creationId xmlns:a16="http://schemas.microsoft.com/office/drawing/2014/main" id="{0EFA77A2-2D61-47F8-A050-F8FC3A185877}"/>
              </a:ext>
            </a:extLst>
          </p:cNvPr>
          <p:cNvSpPr/>
          <p:nvPr/>
        </p:nvSpPr>
        <p:spPr>
          <a:xfrm>
            <a:off x="4614498" y="4755716"/>
            <a:ext cx="3210513" cy="923330"/>
          </a:xfrm>
          <a:prstGeom prst="rect">
            <a:avLst/>
          </a:prstGeom>
        </p:spPr>
        <p:txBody>
          <a:bodyPr wrap="square">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“We used SQL Database Managed Instance, a way to migrate huge databases into Azure cloud without changing any code, and stay compliant with all the applications so we can make a one-to-one transfer. ”</a:t>
            </a:r>
          </a:p>
        </p:txBody>
      </p:sp>
      <p:sp>
        <p:nvSpPr>
          <p:cNvPr id="25" name="Rectangle 24">
            <a:extLst>
              <a:ext uri="{FF2B5EF4-FFF2-40B4-BE49-F238E27FC236}">
                <a16:creationId xmlns:a16="http://schemas.microsoft.com/office/drawing/2014/main" id="{02E97CFA-5E00-40C5-A9A2-FFD9DBA78182}"/>
              </a:ext>
            </a:extLst>
          </p:cNvPr>
          <p:cNvSpPr/>
          <p:nvPr/>
        </p:nvSpPr>
        <p:spPr>
          <a:xfrm>
            <a:off x="8332570" y="4755716"/>
            <a:ext cx="3456432" cy="125880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“For our cloud journey, we were looking to engage in an emphatic relationship….and Microsoft was the only partner who was prepared to walk side by side with us. ” – Ben Williams, CIO, Devon Energy    </a:t>
            </a:r>
          </a:p>
          <a:p>
            <a:pPr marL="0" marR="0" lvl="0" indent="0" algn="l" defTabSz="914367" rtl="0" eaLnBrk="1" fontAlgn="auto" latinLnBrk="0" hangingPunct="1">
              <a:lnSpc>
                <a:spcPct val="9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cxnSp>
        <p:nvCxnSpPr>
          <p:cNvPr id="26" name="Straight Connector 25">
            <a:extLst>
              <a:ext uri="{FF2B5EF4-FFF2-40B4-BE49-F238E27FC236}">
                <a16:creationId xmlns:a16="http://schemas.microsoft.com/office/drawing/2014/main" id="{B525F922-4817-42DA-AA2D-CA074102724B}"/>
              </a:ext>
            </a:extLst>
          </p:cNvPr>
          <p:cNvCxnSpPr>
            <a:cxnSpLocks/>
          </p:cNvCxnSpPr>
          <p:nvPr/>
        </p:nvCxnSpPr>
        <p:spPr>
          <a:xfrm flipH="1">
            <a:off x="549702" y="3675129"/>
            <a:ext cx="3142338" cy="0"/>
          </a:xfrm>
          <a:prstGeom prst="line">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16ABAE-BF3D-4947-B786-ACCE208F1323}"/>
              </a:ext>
            </a:extLst>
          </p:cNvPr>
          <p:cNvCxnSpPr>
            <a:cxnSpLocks/>
          </p:cNvCxnSpPr>
          <p:nvPr/>
        </p:nvCxnSpPr>
        <p:spPr>
          <a:xfrm flipH="1">
            <a:off x="4682673" y="3675129"/>
            <a:ext cx="3142338" cy="0"/>
          </a:xfrm>
          <a:prstGeom prst="line">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D3FB2C-918A-4BCA-9F87-D338CF172B9B}"/>
              </a:ext>
            </a:extLst>
          </p:cNvPr>
          <p:cNvCxnSpPr>
            <a:cxnSpLocks/>
          </p:cNvCxnSpPr>
          <p:nvPr/>
        </p:nvCxnSpPr>
        <p:spPr>
          <a:xfrm flipH="1">
            <a:off x="8332570" y="3675129"/>
            <a:ext cx="3142338" cy="0"/>
          </a:xfrm>
          <a:prstGeom prst="line">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pic>
        <p:nvPicPr>
          <p:cNvPr id="34" name="Picture 2" descr="Image result for allscripts logo">
            <a:extLst>
              <a:ext uri="{FF2B5EF4-FFF2-40B4-BE49-F238E27FC236}">
                <a16:creationId xmlns:a16="http://schemas.microsoft.com/office/drawing/2014/main" id="{9A0063A8-032F-42A3-BC08-6EB765134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6" y="1602914"/>
            <a:ext cx="1541386" cy="3164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willis tower watson logo png">
            <a:extLst>
              <a:ext uri="{FF2B5EF4-FFF2-40B4-BE49-F238E27FC236}">
                <a16:creationId xmlns:a16="http://schemas.microsoft.com/office/drawing/2014/main" id="{E3817E67-24F7-47C4-A233-5735D600E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700" y="1368827"/>
            <a:ext cx="546773" cy="6258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F4CAFBE-7E26-4C79-AD96-9AA5583DCFBF}"/>
              </a:ext>
            </a:extLst>
          </p:cNvPr>
          <p:cNvPicPr/>
          <p:nvPr/>
        </p:nvPicPr>
        <p:blipFill rotWithShape="1">
          <a:blip r:embed="rId5">
            <a:extLst>
              <a:ext uri="{28A0092B-C50C-407E-A947-70E740481C1C}">
                <a14:useLocalDpi xmlns:a14="http://schemas.microsoft.com/office/drawing/2010/main" val="0"/>
              </a:ext>
            </a:extLst>
          </a:blip>
          <a:srcRect l="3372" t="24012" r="6938" b="13087"/>
          <a:stretch/>
        </p:blipFill>
        <p:spPr bwMode="auto">
          <a:xfrm>
            <a:off x="8456077" y="1395748"/>
            <a:ext cx="1541386" cy="424247"/>
          </a:xfrm>
          <a:prstGeom prst="rect">
            <a:avLst/>
          </a:prstGeom>
          <a:noFill/>
          <a:ln>
            <a:noFill/>
          </a:ln>
        </p:spPr>
      </p:pic>
      <p:pic>
        <p:nvPicPr>
          <p:cNvPr id="39" name="Picture 12" descr="Image result for Devon energy png">
            <a:extLst>
              <a:ext uri="{FF2B5EF4-FFF2-40B4-BE49-F238E27FC236}">
                <a16:creationId xmlns:a16="http://schemas.microsoft.com/office/drawing/2014/main" id="{F8C8F220-D9AB-412C-BB99-C321A3DB7A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6077" y="3968157"/>
            <a:ext cx="1187698" cy="487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komatsu logo png">
            <a:extLst>
              <a:ext uri="{FF2B5EF4-FFF2-40B4-BE49-F238E27FC236}">
                <a16:creationId xmlns:a16="http://schemas.microsoft.com/office/drawing/2014/main" id="{A02B088E-0E18-4573-8EA3-57EBD7A1E7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485" y="4022236"/>
            <a:ext cx="1931624" cy="3790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003">
            <a:extLst>
              <a:ext uri="{FF2B5EF4-FFF2-40B4-BE49-F238E27FC236}">
                <a16:creationId xmlns:a16="http://schemas.microsoft.com/office/drawing/2014/main" id="{57447977-A129-4CB7-BD5D-8ADDCEECF9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498" y="4058448"/>
            <a:ext cx="1533480" cy="51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060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25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4374-CFD9-4A24-B476-0F707105033E}"/>
              </a:ext>
            </a:extLst>
          </p:cNvPr>
          <p:cNvSpPr>
            <a:spLocks noGrp="1"/>
          </p:cNvSpPr>
          <p:nvPr>
            <p:ph type="title"/>
          </p:nvPr>
        </p:nvSpPr>
        <p:spPr/>
        <p:txBody>
          <a:bodyPr>
            <a:normAutofit fontScale="90000"/>
          </a:bodyPr>
          <a:lstStyle/>
          <a:p>
            <a:r>
              <a:rPr lang="en-IN"/>
              <a:t>Cloud Maturity Spectrum</a:t>
            </a:r>
            <a:endParaRPr lang="en-US"/>
          </a:p>
        </p:txBody>
      </p:sp>
      <p:graphicFrame>
        <p:nvGraphicFramePr>
          <p:cNvPr id="91" name="Content Placeholder 5">
            <a:extLst>
              <a:ext uri="{FF2B5EF4-FFF2-40B4-BE49-F238E27FC236}">
                <a16:creationId xmlns:a16="http://schemas.microsoft.com/office/drawing/2014/main" id="{E1BC716E-DA02-4042-B06C-24DBC1E66B55}"/>
              </a:ext>
            </a:extLst>
          </p:cNvPr>
          <p:cNvGraphicFramePr>
            <a:graphicFrameLocks/>
          </p:cNvGraphicFramePr>
          <p:nvPr>
            <p:extLst/>
          </p:nvPr>
        </p:nvGraphicFramePr>
        <p:xfrm>
          <a:off x="192357" y="1510803"/>
          <a:ext cx="11496419" cy="4355007"/>
        </p:xfrm>
        <a:graphic>
          <a:graphicData uri="http://schemas.openxmlformats.org/drawingml/2006/table">
            <a:tbl>
              <a:tblPr firstRow="1" bandRow="1"/>
              <a:tblGrid>
                <a:gridCol w="1795207">
                  <a:extLst>
                    <a:ext uri="{9D8B030D-6E8A-4147-A177-3AD203B41FA5}">
                      <a16:colId xmlns:a16="http://schemas.microsoft.com/office/drawing/2014/main" val="1336531042"/>
                    </a:ext>
                  </a:extLst>
                </a:gridCol>
                <a:gridCol w="2425303">
                  <a:extLst>
                    <a:ext uri="{9D8B030D-6E8A-4147-A177-3AD203B41FA5}">
                      <a16:colId xmlns:a16="http://schemas.microsoft.com/office/drawing/2014/main" val="2229659778"/>
                    </a:ext>
                  </a:extLst>
                </a:gridCol>
                <a:gridCol w="2425303">
                  <a:extLst>
                    <a:ext uri="{9D8B030D-6E8A-4147-A177-3AD203B41FA5}">
                      <a16:colId xmlns:a16="http://schemas.microsoft.com/office/drawing/2014/main" val="1650604808"/>
                    </a:ext>
                  </a:extLst>
                </a:gridCol>
                <a:gridCol w="2425303">
                  <a:extLst>
                    <a:ext uri="{9D8B030D-6E8A-4147-A177-3AD203B41FA5}">
                      <a16:colId xmlns:a16="http://schemas.microsoft.com/office/drawing/2014/main" val="32901526"/>
                    </a:ext>
                  </a:extLst>
                </a:gridCol>
                <a:gridCol w="2425303">
                  <a:extLst>
                    <a:ext uri="{9D8B030D-6E8A-4147-A177-3AD203B41FA5}">
                      <a16:colId xmlns:a16="http://schemas.microsoft.com/office/drawing/2014/main" val="2381672363"/>
                    </a:ext>
                  </a:extLst>
                </a:gridCol>
              </a:tblGrid>
              <a:tr h="519815">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882353900"/>
                  </a:ext>
                </a:extLst>
              </a:tr>
              <a:tr h="1161679">
                <a:tc rowSpan="3">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800" b="1">
                        <a:latin typeface="Segoe UI" panose="020B0502040204020203" pitchFamily="34" charset="0"/>
                        <a:cs typeface="Segoe UI" panose="020B0502040204020203" pitchFamily="34" charset="0"/>
                      </a:endParaRPr>
                    </a:p>
                    <a:p>
                      <a:pPr algn="l"/>
                      <a:r>
                        <a:rPr lang="en-US" sz="1500" b="0">
                          <a:latin typeface="Segoe UI Semibold" panose="020B0702040204020203" pitchFamily="34" charset="0"/>
                          <a:cs typeface="Segoe UI Semibold" panose="020B0702040204020203" pitchFamily="34" charset="0"/>
                        </a:rPr>
                        <a:t>Existing ASP.NET website with SQL Server database</a:t>
                      </a:r>
                    </a:p>
                  </a:txBody>
                  <a:tcPr marL="91427" marR="91427" marT="45713" marB="45713">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charset="0"/>
                          <a:ea typeface="+mn-ea"/>
                          <a:cs typeface="Segoe UI Semibold" charset="0"/>
                        </a:rPr>
                        <a:t>Lift and Shift</a:t>
                      </a:r>
                      <a:endPar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endParaRPr>
                    </a:p>
                  </a:txBody>
                  <a:tcPr marL="91427" marR="91427" marT="45713" marB="45713"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charset="0"/>
                          <a:ea typeface="+mn-ea"/>
                          <a:cs typeface="Segoe UI Semibold" charset="0"/>
                        </a:rPr>
                        <a:t>Modernize DevOps</a:t>
                      </a:r>
                      <a:br>
                        <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rPr>
                        <a:t>(use containers, DevOps)</a:t>
                      </a:r>
                    </a:p>
                  </a:txBody>
                  <a:tcPr marL="91427" marR="91427" marT="45713" marB="45713"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a:noFill/>
                          </a:ln>
                          <a:solidFill>
                            <a:srgbClr val="0078D7"/>
                          </a:solidFill>
                          <a:effectLst/>
                          <a:uLnTx/>
                          <a:uFillTx/>
                          <a:latin typeface="Segoe UI Semibold" charset="0"/>
                          <a:ea typeface="+mn-ea"/>
                          <a:cs typeface="Segoe UI Semibold" charset="0"/>
                        </a:rPr>
                        <a:t>Modernize for Cloud</a:t>
                      </a:r>
                      <a:br>
                        <a:rPr kumimoji="0" lang="en-US" sz="1500" b="0" i="0" u="none" strike="noStrike" kern="0" cap="none" spc="-30" normalizeH="0" baseline="0" noProof="0">
                          <a:ln>
                            <a:noFill/>
                          </a:ln>
                          <a:solidFill>
                            <a:srgbClr val="0078D7"/>
                          </a:solidFill>
                          <a:effectLst/>
                          <a:uLnTx/>
                          <a:uFillTx/>
                          <a:latin typeface="Segoe UI Semibold" charset="0"/>
                          <a:ea typeface="+mn-ea"/>
                          <a:cs typeface="Segoe UI Semibold" charset="0"/>
                        </a:rPr>
                      </a:br>
                      <a:r>
                        <a:rPr kumimoji="0" lang="en-US" sz="1500" b="0" i="0" u="none" strike="noStrike" kern="0" cap="none" spc="-30" normalizeH="0" baseline="0" noProof="0">
                          <a:ln>
                            <a:noFill/>
                          </a:ln>
                          <a:solidFill>
                            <a:srgbClr val="0078D7"/>
                          </a:solidFill>
                          <a:effectLst/>
                          <a:uLnTx/>
                          <a:uFillTx/>
                          <a:latin typeface="Segoe UI Semibold" charset="0"/>
                          <a:ea typeface="+mn-ea"/>
                          <a:cs typeface="Segoe UI Semibold" charset="0"/>
                        </a:rPr>
                        <a:t>(</a:t>
                      </a:r>
                      <a:r>
                        <a:rPr kumimoji="0" lang="en-US" sz="1200" b="0" i="0" u="none" strike="noStrike" kern="0" cap="none" spc="-30" normalizeH="0" baseline="0" noProof="0">
                          <a:ln>
                            <a:noFill/>
                          </a:ln>
                          <a:solidFill>
                            <a:srgbClr val="0078D7"/>
                          </a:solidFill>
                          <a:effectLst/>
                          <a:uLnTx/>
                          <a:uFillTx/>
                          <a:latin typeface="Segoe UI Semibold" charset="0"/>
                          <a:ea typeface="+mn-ea"/>
                          <a:cs typeface="Segoe UI Semibold" charset="0"/>
                        </a:rPr>
                        <a:t>use PaaS, serverless, microservices, DevOps)</a:t>
                      </a:r>
                    </a:p>
                  </a:txBody>
                  <a:tcPr marL="91427" marR="91427" marT="45713" marB="45713"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charset="0"/>
                          <a:ea typeface="+mn-ea"/>
                          <a:cs typeface="Segoe UI Semibold" charset="0"/>
                        </a:rPr>
                        <a:t>Enhance</a:t>
                      </a:r>
                      <a:br>
                        <a:rPr kumimoji="0" lang="en-US" sz="1500" b="0" i="0" u="none" strike="noStrike" kern="0" cap="none" spc="0" normalizeH="0" baseline="0" noProof="0">
                          <a:ln>
                            <a:no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rPr>
                        <a:t>(use cloud native for new work)</a:t>
                      </a:r>
                    </a:p>
                  </a:txBody>
                  <a:tcPr marL="91427" marR="91427" marT="45713" marB="45713"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01669777"/>
                  </a:ext>
                </a:extLst>
              </a:tr>
              <a:tr h="1161679">
                <a:tc vMerge="1">
                  <a:txBody>
                    <a:bodyPr/>
                    <a:lstStyle/>
                    <a:p>
                      <a:pPr algn="l"/>
                      <a:endParaRPr lang="en-US" sz="1000"/>
                    </a:p>
                  </a:txBody>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endParaRPr lang="en-US" sz="110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indent="-171450" algn="l">
                        <a:buFont typeface="Arial" panose="020B0604020202020204" pitchFamily="34" charset="0"/>
                        <a:buChar char="•"/>
                      </a:pPr>
                      <a:endParaRPr lang="en-US" sz="1100" b="0" spc="-50" baseline="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endParaRPr lang="en-US" sz="1100" b="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endParaRPr lang="en-US" sz="110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408472084"/>
                  </a:ext>
                </a:extLst>
              </a:tr>
              <a:tr h="1484339">
                <a:tc vMerge="1">
                  <a:txBody>
                    <a:bodyPr/>
                    <a:lstStyle/>
                    <a:p>
                      <a:pPr algn="l"/>
                      <a:endParaRPr lang="en-US" sz="1000"/>
                    </a:p>
                  </a:txBody>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VMs (IaaS)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SQL Database</a:t>
                      </a:r>
                      <a:b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Managed Instance</a:t>
                      </a:r>
                    </a:p>
                  </a:txBody>
                  <a:tcPr marL="137141" marR="137141" marT="137141" marB="13714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Visual Studio</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Windows/Linux Containers + Docker,</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SQL Database Managed Instance</a:t>
                      </a:r>
                    </a:p>
                  </a:txBody>
                  <a:tcPr marL="137141" marR="137141" marT="137141" marB="13714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App Service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SQL / Managed Instance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Functions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Service Fabric</a:t>
                      </a:r>
                    </a:p>
                  </a:txBody>
                  <a:tcPr marL="137141" marR="137141" marT="137141" marB="13714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Microservices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err="1">
                          <a:ln>
                            <a:noFill/>
                          </a:ln>
                          <a:solidFill>
                            <a:srgbClr val="505050"/>
                          </a:solidFill>
                          <a:effectLst/>
                          <a:uLnTx/>
                          <a:uFillTx/>
                          <a:latin typeface="Segoe UI"/>
                          <a:ea typeface="+mn-ea"/>
                          <a:cs typeface="Segoe UI Semibold" panose="020B0702040204020203" pitchFamily="34" charset="0"/>
                        </a:rPr>
                        <a:t>CosmosDb</a:t>
                      </a:r>
                      <a:endPar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CI/CD</a:t>
                      </a:r>
                    </a:p>
                  </a:txBody>
                  <a:tcPr marL="137141" marR="137141" marT="137141" marB="13714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323965996"/>
                  </a:ext>
                </a:extLst>
              </a:tr>
            </a:tbl>
          </a:graphicData>
        </a:graphic>
      </p:graphicFrame>
      <p:cxnSp>
        <p:nvCxnSpPr>
          <p:cNvPr id="92" name="Straight Connector 91">
            <a:extLst>
              <a:ext uri="{FF2B5EF4-FFF2-40B4-BE49-F238E27FC236}">
                <a16:creationId xmlns:a16="http://schemas.microsoft.com/office/drawing/2014/main" id="{6FBD8E12-1985-483F-910C-D428C55B2E04}"/>
              </a:ext>
            </a:extLst>
          </p:cNvPr>
          <p:cNvCxnSpPr>
            <a:cxnSpLocks/>
          </p:cNvCxnSpPr>
          <p:nvPr/>
        </p:nvCxnSpPr>
        <p:spPr>
          <a:xfrm>
            <a:off x="1993913" y="3188747"/>
            <a:ext cx="9707553" cy="0"/>
          </a:xfrm>
          <a:prstGeom prst="line">
            <a:avLst/>
          </a:prstGeom>
          <a:solidFill>
            <a:srgbClr val="FFFFFF"/>
          </a:solidFill>
          <a:ln w="12700" cap="flat" cmpd="sng" algn="ctr">
            <a:solidFill>
              <a:schemeClr val="tx1"/>
            </a:solidFill>
            <a:prstDash val="dash"/>
            <a:miter lim="800000"/>
            <a:headEnd type="none"/>
            <a:tailEnd type="none"/>
          </a:ln>
          <a:effectLst/>
        </p:spPr>
      </p:cxnSp>
      <p:cxnSp>
        <p:nvCxnSpPr>
          <p:cNvPr id="93" name="Straight Connector 92">
            <a:extLst>
              <a:ext uri="{FF2B5EF4-FFF2-40B4-BE49-F238E27FC236}">
                <a16:creationId xmlns:a16="http://schemas.microsoft.com/office/drawing/2014/main" id="{12E7F7E0-5916-4A67-95DF-EB6D767EF67F}"/>
              </a:ext>
            </a:extLst>
          </p:cNvPr>
          <p:cNvCxnSpPr>
            <a:cxnSpLocks/>
          </p:cNvCxnSpPr>
          <p:nvPr/>
        </p:nvCxnSpPr>
        <p:spPr>
          <a:xfrm>
            <a:off x="1993913" y="4356980"/>
            <a:ext cx="9707553" cy="0"/>
          </a:xfrm>
          <a:prstGeom prst="line">
            <a:avLst/>
          </a:prstGeom>
          <a:solidFill>
            <a:srgbClr val="FFFFFF"/>
          </a:solidFill>
          <a:ln w="12700" cap="flat" cmpd="sng" algn="ctr">
            <a:solidFill>
              <a:schemeClr val="tx1"/>
            </a:solidFill>
            <a:prstDash val="dash"/>
            <a:miter lim="800000"/>
            <a:headEnd type="none"/>
            <a:tailEnd type="none"/>
          </a:ln>
          <a:effectLst/>
        </p:spPr>
      </p:cxnSp>
      <p:sp>
        <p:nvSpPr>
          <p:cNvPr id="96" name="Arrow: Right 95">
            <a:extLst>
              <a:ext uri="{FF2B5EF4-FFF2-40B4-BE49-F238E27FC236}">
                <a16:creationId xmlns:a16="http://schemas.microsoft.com/office/drawing/2014/main" id="{BB44623F-6EA5-43E5-8DEF-E4266E542957}"/>
              </a:ext>
            </a:extLst>
          </p:cNvPr>
          <p:cNvSpPr/>
          <p:nvPr/>
        </p:nvSpPr>
        <p:spPr bwMode="auto">
          <a:xfrm>
            <a:off x="7934960" y="6267017"/>
            <a:ext cx="3802179"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algn="ctr" defTabSz="932270">
              <a:lnSpc>
                <a:spcPct val="90000"/>
              </a:lnSpc>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Born in the cloud apps</a:t>
            </a:r>
          </a:p>
        </p:txBody>
      </p:sp>
      <p:sp>
        <p:nvSpPr>
          <p:cNvPr id="97" name="Arrow: Right 96">
            <a:extLst>
              <a:ext uri="{FF2B5EF4-FFF2-40B4-BE49-F238E27FC236}">
                <a16:creationId xmlns:a16="http://schemas.microsoft.com/office/drawing/2014/main" id="{17D6849C-935F-42FD-BA35-77E1CB367E2D}"/>
              </a:ext>
            </a:extLst>
          </p:cNvPr>
          <p:cNvSpPr/>
          <p:nvPr/>
        </p:nvSpPr>
        <p:spPr bwMode="auto">
          <a:xfrm>
            <a:off x="4448587" y="6267017"/>
            <a:ext cx="3475463"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algn="ctr" defTabSz="932270">
              <a:lnSpc>
                <a:spcPct val="90000"/>
              </a:lnSpc>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Modernize</a:t>
            </a:r>
          </a:p>
        </p:txBody>
      </p:sp>
      <p:pic>
        <p:nvPicPr>
          <p:cNvPr id="102" name="Graphic 101">
            <a:extLst>
              <a:ext uri="{FF2B5EF4-FFF2-40B4-BE49-F238E27FC236}">
                <a16:creationId xmlns:a16="http://schemas.microsoft.com/office/drawing/2014/main" id="{D9055040-47DB-40DA-A8AE-B9FD74DE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0528" y="3523576"/>
            <a:ext cx="535405" cy="535405"/>
          </a:xfrm>
          <a:prstGeom prst="rect">
            <a:avLst/>
          </a:prstGeom>
        </p:spPr>
      </p:pic>
      <p:pic>
        <p:nvPicPr>
          <p:cNvPr id="103" name="Graphic 102">
            <a:extLst>
              <a:ext uri="{FF2B5EF4-FFF2-40B4-BE49-F238E27FC236}">
                <a16:creationId xmlns:a16="http://schemas.microsoft.com/office/drawing/2014/main" id="{4B4ECD1D-14D3-4211-936A-70C45D4248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5889" y="3485845"/>
            <a:ext cx="672976" cy="583416"/>
          </a:xfrm>
          <a:prstGeom prst="rect">
            <a:avLst/>
          </a:prstGeom>
        </p:spPr>
      </p:pic>
      <p:pic>
        <p:nvPicPr>
          <p:cNvPr id="104" name="Graphic 103">
            <a:extLst>
              <a:ext uri="{FF2B5EF4-FFF2-40B4-BE49-F238E27FC236}">
                <a16:creationId xmlns:a16="http://schemas.microsoft.com/office/drawing/2014/main" id="{16F1B285-5392-4698-8223-268E9AD3F8A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68471" y="3540313"/>
            <a:ext cx="529972" cy="528948"/>
          </a:xfrm>
          <a:prstGeom prst="rect">
            <a:avLst/>
          </a:prstGeom>
        </p:spPr>
      </p:pic>
      <p:pic>
        <p:nvPicPr>
          <p:cNvPr id="105" name="Graphic 104">
            <a:extLst>
              <a:ext uri="{FF2B5EF4-FFF2-40B4-BE49-F238E27FC236}">
                <a16:creationId xmlns:a16="http://schemas.microsoft.com/office/drawing/2014/main" id="{CF72A19F-43D3-41A2-B8D7-B56F6B0CEC6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8377" y="3527864"/>
            <a:ext cx="611809" cy="564011"/>
          </a:xfrm>
          <a:prstGeom prst="rect">
            <a:avLst/>
          </a:prstGeom>
        </p:spPr>
      </p:pic>
      <p:pic>
        <p:nvPicPr>
          <p:cNvPr id="106" name="Graphic 105">
            <a:extLst>
              <a:ext uri="{FF2B5EF4-FFF2-40B4-BE49-F238E27FC236}">
                <a16:creationId xmlns:a16="http://schemas.microsoft.com/office/drawing/2014/main" id="{0C15C08C-0522-40F1-A29E-DF4503C2521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39220" y="3548443"/>
            <a:ext cx="653827" cy="482731"/>
          </a:xfrm>
          <a:prstGeom prst="rect">
            <a:avLst/>
          </a:prstGeom>
        </p:spPr>
      </p:pic>
      <p:pic>
        <p:nvPicPr>
          <p:cNvPr id="107" name="Graphic 106">
            <a:extLst>
              <a:ext uri="{FF2B5EF4-FFF2-40B4-BE49-F238E27FC236}">
                <a16:creationId xmlns:a16="http://schemas.microsoft.com/office/drawing/2014/main" id="{42E9B1C8-7C57-43B6-9C29-AA328311A11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49324" y="3519763"/>
            <a:ext cx="536800" cy="536800"/>
          </a:xfrm>
          <a:prstGeom prst="rect">
            <a:avLst/>
          </a:prstGeom>
        </p:spPr>
      </p:pic>
      <p:pic>
        <p:nvPicPr>
          <p:cNvPr id="108" name="Graphic 107">
            <a:extLst>
              <a:ext uri="{FF2B5EF4-FFF2-40B4-BE49-F238E27FC236}">
                <a16:creationId xmlns:a16="http://schemas.microsoft.com/office/drawing/2014/main" id="{0B67AD7D-B67D-4986-9F42-8CA9627A761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46346" y="3508207"/>
            <a:ext cx="432087" cy="576887"/>
          </a:xfrm>
          <a:prstGeom prst="rect">
            <a:avLst/>
          </a:prstGeom>
        </p:spPr>
      </p:pic>
      <p:pic>
        <p:nvPicPr>
          <p:cNvPr id="109" name="Graphic 108">
            <a:extLst>
              <a:ext uri="{FF2B5EF4-FFF2-40B4-BE49-F238E27FC236}">
                <a16:creationId xmlns:a16="http://schemas.microsoft.com/office/drawing/2014/main" id="{D6D6717A-2BF5-43AA-8E96-904D69440D9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60117" y="3531192"/>
            <a:ext cx="653827" cy="522264"/>
          </a:xfrm>
          <a:prstGeom prst="rect">
            <a:avLst/>
          </a:prstGeom>
        </p:spPr>
      </p:pic>
      <p:pic>
        <p:nvPicPr>
          <p:cNvPr id="110" name="Graphic 109">
            <a:extLst>
              <a:ext uri="{FF2B5EF4-FFF2-40B4-BE49-F238E27FC236}">
                <a16:creationId xmlns:a16="http://schemas.microsoft.com/office/drawing/2014/main" id="{5BD8B1D5-6A58-4E54-9640-5B995A291E2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1999" y="4355279"/>
            <a:ext cx="512291" cy="522264"/>
          </a:xfrm>
          <a:prstGeom prst="rect">
            <a:avLst/>
          </a:prstGeom>
        </p:spPr>
      </p:pic>
      <p:sp>
        <p:nvSpPr>
          <p:cNvPr id="17" name="Arrow: Right 16">
            <a:extLst>
              <a:ext uri="{FF2B5EF4-FFF2-40B4-BE49-F238E27FC236}">
                <a16:creationId xmlns:a16="http://schemas.microsoft.com/office/drawing/2014/main" id="{A2D7C36C-7F32-415C-95B1-E35089DE9573}"/>
              </a:ext>
            </a:extLst>
          </p:cNvPr>
          <p:cNvSpPr/>
          <p:nvPr/>
        </p:nvSpPr>
        <p:spPr bwMode="auto">
          <a:xfrm>
            <a:off x="6896056" y="5770208"/>
            <a:ext cx="4841083"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algn="ctr" defTabSz="932270">
              <a:lnSpc>
                <a:spcPct val="90000"/>
              </a:lnSpc>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New Code</a:t>
            </a:r>
          </a:p>
        </p:txBody>
      </p:sp>
      <p:sp>
        <p:nvSpPr>
          <p:cNvPr id="18" name="Arrow: Right 17">
            <a:extLst>
              <a:ext uri="{FF2B5EF4-FFF2-40B4-BE49-F238E27FC236}">
                <a16:creationId xmlns:a16="http://schemas.microsoft.com/office/drawing/2014/main" id="{9421A604-DC36-427C-ABF9-8CBCFEAEBC23}"/>
              </a:ext>
            </a:extLst>
          </p:cNvPr>
          <p:cNvSpPr/>
          <p:nvPr/>
        </p:nvSpPr>
        <p:spPr bwMode="auto">
          <a:xfrm>
            <a:off x="4448587" y="5770208"/>
            <a:ext cx="2447468"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algn="ctr" defTabSz="932270">
              <a:lnSpc>
                <a:spcPct val="90000"/>
              </a:lnSpc>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Minimal Code Changes</a:t>
            </a:r>
          </a:p>
        </p:txBody>
      </p:sp>
      <p:sp>
        <p:nvSpPr>
          <p:cNvPr id="19" name="Arrow: Right 18">
            <a:extLst>
              <a:ext uri="{FF2B5EF4-FFF2-40B4-BE49-F238E27FC236}">
                <a16:creationId xmlns:a16="http://schemas.microsoft.com/office/drawing/2014/main" id="{8B6CC940-7C7E-4EC0-A978-A005D1EB78C5}"/>
              </a:ext>
            </a:extLst>
          </p:cNvPr>
          <p:cNvSpPr/>
          <p:nvPr/>
        </p:nvSpPr>
        <p:spPr bwMode="auto">
          <a:xfrm>
            <a:off x="1990210" y="6250991"/>
            <a:ext cx="2447468"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algn="ctr" defTabSz="932270">
              <a:lnSpc>
                <a:spcPct val="90000"/>
              </a:lnSpc>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Migrate</a:t>
            </a:r>
          </a:p>
        </p:txBody>
      </p:sp>
      <p:sp>
        <p:nvSpPr>
          <p:cNvPr id="20" name="Arrow: Right 19">
            <a:extLst>
              <a:ext uri="{FF2B5EF4-FFF2-40B4-BE49-F238E27FC236}">
                <a16:creationId xmlns:a16="http://schemas.microsoft.com/office/drawing/2014/main" id="{C4AA6F68-9D7D-4E3F-B857-EA144834856A}"/>
              </a:ext>
            </a:extLst>
          </p:cNvPr>
          <p:cNvSpPr/>
          <p:nvPr/>
        </p:nvSpPr>
        <p:spPr bwMode="auto">
          <a:xfrm>
            <a:off x="2001119" y="5801617"/>
            <a:ext cx="2447468"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algn="ctr" defTabSz="932270">
              <a:lnSpc>
                <a:spcPct val="90000"/>
              </a:lnSpc>
              <a:defRPr/>
            </a:pPr>
            <a:r>
              <a:rPr lang="en-US" sz="1000" b="1">
                <a:gradFill>
                  <a:gsLst>
                    <a:gs pos="0">
                      <a:srgbClr val="FFFFFF"/>
                    </a:gs>
                    <a:gs pos="100000">
                      <a:srgbClr val="FFFFFF"/>
                    </a:gs>
                  </a:gsLst>
                  <a:lin ang="5400000" scaled="0"/>
                </a:gradFill>
                <a:latin typeface="Segoe UI"/>
                <a:ea typeface="Segoe UI" pitchFamily="34" charset="0"/>
                <a:cs typeface="Segoe UI" pitchFamily="34" charset="0"/>
              </a:rPr>
              <a:t>Zero Code Changes</a:t>
            </a:r>
          </a:p>
        </p:txBody>
      </p:sp>
    </p:spTree>
    <p:extLst>
      <p:ext uri="{BB962C8B-B14F-4D97-AF65-F5344CB8AC3E}">
        <p14:creationId xmlns:p14="http://schemas.microsoft.com/office/powerpoint/2010/main" val="288615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17"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Agenda</a:t>
            </a:r>
            <a:endParaRPr lang="en-US"/>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489282"/>
            <a:ext cx="11390811" cy="4166306"/>
          </a:xfrm>
        </p:spPr>
        <p:txBody>
          <a:bodyPr vert="horz" lIns="91440" tIns="45720" rIns="91440" bIns="45720" rtlCol="0">
            <a:normAutofit/>
          </a:bodyPr>
          <a:lstStyle/>
          <a:p>
            <a:pPr marL="285750" indent="-285750">
              <a:lnSpc>
                <a:spcPct val="150000"/>
              </a:lnSpc>
              <a:buChar char="•"/>
            </a:pPr>
            <a:r>
              <a:rPr lang="en-US"/>
              <a:t>Migration goals</a:t>
            </a:r>
          </a:p>
          <a:p>
            <a:pPr marL="285750" indent="-285750">
              <a:lnSpc>
                <a:spcPct val="150000"/>
              </a:lnSpc>
              <a:buChar char="•"/>
            </a:pPr>
            <a:r>
              <a:rPr lang="en-US"/>
              <a:t>Strategies and targets</a:t>
            </a:r>
          </a:p>
          <a:p>
            <a:pPr marL="285750" indent="-285750">
              <a:lnSpc>
                <a:spcPct val="150000"/>
              </a:lnSpc>
              <a:buChar char="•"/>
            </a:pPr>
            <a:r>
              <a:rPr lang="en-US"/>
              <a:t>Demos and best practices</a:t>
            </a:r>
          </a:p>
          <a:p>
            <a:pPr marL="285750" indent="-285750">
              <a:lnSpc>
                <a:spcPct val="150000"/>
              </a:lnSpc>
              <a:buChar char="•"/>
            </a:pPr>
            <a:r>
              <a:rPr lang="en-US"/>
              <a:t>..Migrating to App Service</a:t>
            </a:r>
          </a:p>
          <a:p>
            <a:pPr marL="285750" indent="-285750">
              <a:lnSpc>
                <a:spcPct val="150000"/>
              </a:lnSpc>
              <a:buChar char="•"/>
            </a:pPr>
            <a:r>
              <a:rPr lang="en-US"/>
              <a:t>..Migrating to containers</a:t>
            </a:r>
          </a:p>
        </p:txBody>
      </p:sp>
    </p:spTree>
    <p:extLst>
      <p:ext uri="{BB962C8B-B14F-4D97-AF65-F5344CB8AC3E}">
        <p14:creationId xmlns:p14="http://schemas.microsoft.com/office/powerpoint/2010/main" val="136989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B4ECFB-5996-2947-B666-10AD5C6F5462}"/>
              </a:ext>
            </a:extLst>
          </p:cNvPr>
          <p:cNvSpPr/>
          <p:nvPr/>
        </p:nvSpPr>
        <p:spPr bwMode="auto">
          <a:xfrm>
            <a:off x="9175107" y="2723806"/>
            <a:ext cx="2581464" cy="2838680"/>
          </a:xfrm>
          <a:prstGeom prst="rect">
            <a:avLst/>
          </a:prstGeom>
          <a:solidFill>
            <a:schemeClr val="accent6">
              <a:lumMod val="20000"/>
              <a:lumOff val="80000"/>
            </a:schemeClr>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57200" rIns="179285" bIns="143428" numCol="1" spcCol="0" rtlCol="0" fromWordArt="0" anchor="t" anchorCtr="0" forceAA="0" compatLnSpc="1">
            <a:prstTxWarp prst="textNoShape">
              <a:avLst/>
            </a:prstTxWarp>
            <a:noAutofit/>
          </a:bodyPr>
          <a:lstStyle/>
          <a:p>
            <a:pPr algn="ctr" defTabSz="914173">
              <a:lnSpc>
                <a:spcPct val="90000"/>
              </a:lnSpc>
              <a:spcBef>
                <a:spcPts val="588"/>
              </a:spcBef>
              <a:spcAft>
                <a:spcPts val="588"/>
              </a:spcAft>
              <a:defRPr/>
            </a:pPr>
            <a:r>
              <a:rPr lang="en-US" sz="1400">
                <a:solidFill>
                  <a:schemeClr val="accent3">
                    <a:lumMod val="75000"/>
                  </a:schemeClr>
                </a:solidFill>
                <a:latin typeface="Segoe UI Semilight"/>
                <a:ea typeface="Segoe UI" pitchFamily="34" charset="0"/>
                <a:cs typeface="Segoe UI" pitchFamily="34" charset="0"/>
              </a:rPr>
              <a:t>Standardization</a:t>
            </a:r>
          </a:p>
          <a:p>
            <a:pPr algn="ctr" defTabSz="914173">
              <a:lnSpc>
                <a:spcPct val="90000"/>
              </a:lnSpc>
              <a:spcBef>
                <a:spcPts val="588"/>
              </a:spcBef>
              <a:spcAft>
                <a:spcPts val="588"/>
              </a:spcAft>
              <a:defRPr/>
            </a:pPr>
            <a:r>
              <a:rPr lang="en-US" sz="1400">
                <a:solidFill>
                  <a:schemeClr val="accent3">
                    <a:lumMod val="75000"/>
                  </a:schemeClr>
                </a:solidFill>
                <a:latin typeface="Segoe UI Semilight"/>
                <a:ea typeface="Segoe UI" pitchFamily="34" charset="0"/>
                <a:cs typeface="Segoe UI" pitchFamily="34" charset="0"/>
              </a:rPr>
              <a:t>Simplification </a:t>
            </a:r>
          </a:p>
        </p:txBody>
      </p:sp>
      <p:sp>
        <p:nvSpPr>
          <p:cNvPr id="12" name="Rectangle 11">
            <a:extLst>
              <a:ext uri="{FF2B5EF4-FFF2-40B4-BE49-F238E27FC236}">
                <a16:creationId xmlns:a16="http://schemas.microsoft.com/office/drawing/2014/main" id="{72AB683A-DA86-8E40-A846-54775F3CF5A5}"/>
              </a:ext>
            </a:extLst>
          </p:cNvPr>
          <p:cNvSpPr/>
          <p:nvPr/>
        </p:nvSpPr>
        <p:spPr bwMode="auto">
          <a:xfrm>
            <a:off x="6244786" y="2723806"/>
            <a:ext cx="2581464" cy="2838680"/>
          </a:xfrm>
          <a:prstGeom prst="rect">
            <a:avLst/>
          </a:prstGeom>
          <a:solidFill>
            <a:schemeClr val="accent6">
              <a:lumMod val="20000"/>
              <a:lumOff val="80000"/>
            </a:schemeClr>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57200" rIns="179285" bIns="143428" numCol="1" spcCol="0" rtlCol="0" fromWordArt="0" anchor="t" anchorCtr="0" forceAA="0" compatLnSpc="1">
            <a:prstTxWarp prst="textNoShape">
              <a:avLst/>
            </a:prstTxWarp>
            <a:noAutofit/>
          </a:bodyPr>
          <a:lstStyle/>
          <a:p>
            <a:pPr algn="ctr" defTabSz="914173">
              <a:lnSpc>
                <a:spcPct val="90000"/>
              </a:lnSpc>
              <a:spcBef>
                <a:spcPts val="588"/>
              </a:spcBef>
              <a:spcAft>
                <a:spcPts val="588"/>
              </a:spcAft>
              <a:defRPr/>
            </a:pPr>
            <a:r>
              <a:rPr lang="en-US" sz="1400">
                <a:solidFill>
                  <a:schemeClr val="accent3">
                    <a:lumMod val="75000"/>
                  </a:schemeClr>
                </a:solidFill>
                <a:latin typeface="Segoe UI Semilight"/>
                <a:cs typeface="Segoe UI" pitchFamily="34" charset="0"/>
              </a:rPr>
              <a:t>Infrastructure Cost </a:t>
            </a:r>
          </a:p>
          <a:p>
            <a:pPr algn="ctr" defTabSz="914173">
              <a:lnSpc>
                <a:spcPct val="90000"/>
              </a:lnSpc>
              <a:spcBef>
                <a:spcPts val="588"/>
              </a:spcBef>
              <a:spcAft>
                <a:spcPts val="588"/>
              </a:spcAft>
              <a:defRPr/>
            </a:pPr>
            <a:r>
              <a:rPr lang="en-US" sz="1400">
                <a:solidFill>
                  <a:schemeClr val="accent3">
                    <a:lumMod val="75000"/>
                  </a:schemeClr>
                </a:solidFill>
                <a:latin typeface="Segoe UI Semilight"/>
                <a:cs typeface="Segoe UI" pitchFamily="34" charset="0"/>
              </a:rPr>
              <a:t>Ongoing Maintenance </a:t>
            </a:r>
          </a:p>
        </p:txBody>
      </p:sp>
      <p:sp>
        <p:nvSpPr>
          <p:cNvPr id="14" name="Rectangle 13">
            <a:extLst>
              <a:ext uri="{FF2B5EF4-FFF2-40B4-BE49-F238E27FC236}">
                <a16:creationId xmlns:a16="http://schemas.microsoft.com/office/drawing/2014/main" id="{47B42721-BD9B-5A4A-992D-6CAB251F13BE}"/>
              </a:ext>
            </a:extLst>
          </p:cNvPr>
          <p:cNvSpPr/>
          <p:nvPr/>
        </p:nvSpPr>
        <p:spPr bwMode="auto">
          <a:xfrm>
            <a:off x="3314465" y="2723806"/>
            <a:ext cx="2581464" cy="2838680"/>
          </a:xfrm>
          <a:prstGeom prst="rect">
            <a:avLst/>
          </a:prstGeom>
          <a:solidFill>
            <a:schemeClr val="accent6">
              <a:lumMod val="20000"/>
              <a:lumOff val="80000"/>
            </a:schemeClr>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57200" rIns="179285" bIns="143428" numCol="1" spcCol="0" rtlCol="0" fromWordArt="0" anchor="t" anchorCtr="0" forceAA="0" compatLnSpc="1">
            <a:prstTxWarp prst="textNoShape">
              <a:avLst/>
            </a:prstTxWarp>
            <a:noAutofit/>
          </a:bodyPr>
          <a:lstStyle/>
          <a:p>
            <a:pPr algn="ctr" defTabSz="914173">
              <a:lnSpc>
                <a:spcPct val="90000"/>
              </a:lnSpc>
              <a:spcBef>
                <a:spcPts val="588"/>
              </a:spcBef>
              <a:spcAft>
                <a:spcPts val="588"/>
              </a:spcAft>
              <a:defRPr/>
            </a:pPr>
            <a:r>
              <a:rPr lang="en-US" sz="1400">
                <a:solidFill>
                  <a:schemeClr val="accent3">
                    <a:lumMod val="75000"/>
                  </a:schemeClr>
                </a:solidFill>
                <a:latin typeface="Segoe UI Semilight"/>
                <a:ea typeface="Segoe UI" pitchFamily="34" charset="0"/>
                <a:cs typeface="Segoe UI" pitchFamily="34" charset="0"/>
              </a:rPr>
              <a:t>Scalability and HA</a:t>
            </a:r>
          </a:p>
          <a:p>
            <a:pPr algn="ctr" defTabSz="914173">
              <a:lnSpc>
                <a:spcPct val="90000"/>
              </a:lnSpc>
              <a:spcBef>
                <a:spcPts val="588"/>
              </a:spcBef>
              <a:spcAft>
                <a:spcPts val="588"/>
              </a:spcAft>
              <a:defRPr/>
            </a:pPr>
            <a:r>
              <a:rPr lang="en-US" sz="1400">
                <a:solidFill>
                  <a:schemeClr val="accent3">
                    <a:lumMod val="75000"/>
                  </a:schemeClr>
                </a:solidFill>
                <a:latin typeface="Segoe UI Semilight"/>
                <a:ea typeface="Segoe UI" pitchFamily="34" charset="0"/>
                <a:cs typeface="Segoe UI" pitchFamily="34" charset="0"/>
              </a:rPr>
              <a:t>Insights and Analytics </a:t>
            </a:r>
          </a:p>
        </p:txBody>
      </p:sp>
      <p:sp>
        <p:nvSpPr>
          <p:cNvPr id="16" name="Rectangle 15">
            <a:extLst>
              <a:ext uri="{FF2B5EF4-FFF2-40B4-BE49-F238E27FC236}">
                <a16:creationId xmlns:a16="http://schemas.microsoft.com/office/drawing/2014/main" id="{1B374329-0309-7449-857C-67F763715F33}"/>
              </a:ext>
            </a:extLst>
          </p:cNvPr>
          <p:cNvSpPr/>
          <p:nvPr/>
        </p:nvSpPr>
        <p:spPr bwMode="auto">
          <a:xfrm>
            <a:off x="384143" y="2723806"/>
            <a:ext cx="2581464" cy="2838680"/>
          </a:xfrm>
          <a:prstGeom prst="rect">
            <a:avLst/>
          </a:prstGeom>
          <a:solidFill>
            <a:schemeClr val="accent6">
              <a:lumMod val="20000"/>
              <a:lumOff val="80000"/>
            </a:schemeClr>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57200" rIns="179285" bIns="143428" numCol="1" spcCol="0" rtlCol="0" fromWordArt="0" anchor="t" anchorCtr="0" forceAA="0" compatLnSpc="1">
            <a:prstTxWarp prst="textNoShape">
              <a:avLst/>
            </a:prstTxWarp>
            <a:noAutofit/>
          </a:bodyPr>
          <a:lstStyle/>
          <a:p>
            <a:pPr algn="ctr" defTabSz="914173">
              <a:lnSpc>
                <a:spcPct val="90000"/>
              </a:lnSpc>
              <a:spcBef>
                <a:spcPts val="588"/>
              </a:spcBef>
              <a:spcAft>
                <a:spcPts val="588"/>
              </a:spcAft>
              <a:defRPr/>
            </a:pPr>
            <a:r>
              <a:rPr lang="en-US" sz="1400">
                <a:solidFill>
                  <a:schemeClr val="accent3">
                    <a:lumMod val="75000"/>
                  </a:schemeClr>
                </a:solidFill>
                <a:latin typeface="Segoe UI Semilight"/>
                <a:cs typeface="Segoe UI" pitchFamily="34" charset="0"/>
              </a:rPr>
              <a:t>Continuous delivery</a:t>
            </a:r>
          </a:p>
          <a:p>
            <a:pPr algn="ctr" defTabSz="914173">
              <a:lnSpc>
                <a:spcPct val="90000"/>
              </a:lnSpc>
              <a:spcBef>
                <a:spcPts val="588"/>
              </a:spcBef>
              <a:spcAft>
                <a:spcPts val="588"/>
              </a:spcAft>
              <a:defRPr/>
            </a:pPr>
            <a:r>
              <a:rPr lang="en-US" sz="1400">
                <a:solidFill>
                  <a:schemeClr val="accent3">
                    <a:lumMod val="75000"/>
                  </a:schemeClr>
                </a:solidFill>
                <a:latin typeface="Segoe UI Semilight"/>
                <a:cs typeface="Segoe UI" pitchFamily="34" charset="0"/>
              </a:rPr>
              <a:t>Containers</a:t>
            </a:r>
          </a:p>
        </p:txBody>
      </p:sp>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Value</a:t>
            </a:r>
            <a:r>
              <a:rPr lang="en-US"/>
              <a:t> to Optimize and Modernize </a:t>
            </a:r>
          </a:p>
        </p:txBody>
      </p:sp>
      <p:sp>
        <p:nvSpPr>
          <p:cNvPr id="11" name="Rectangle 10">
            <a:extLst>
              <a:ext uri="{FF2B5EF4-FFF2-40B4-BE49-F238E27FC236}">
                <a16:creationId xmlns:a16="http://schemas.microsoft.com/office/drawing/2014/main" id="{BD9B584C-F073-E441-925A-FC02D146513F}"/>
              </a:ext>
            </a:extLst>
          </p:cNvPr>
          <p:cNvSpPr/>
          <p:nvPr/>
        </p:nvSpPr>
        <p:spPr bwMode="auto">
          <a:xfrm>
            <a:off x="9174248" y="1827384"/>
            <a:ext cx="2583182" cy="896425"/>
          </a:xfrm>
          <a:prstGeom prst="rect">
            <a:avLst/>
          </a:prstGeom>
          <a:solidFill>
            <a:schemeClr val="accent1"/>
          </a:solidFill>
        </p:spPr>
        <p:txBody>
          <a:bodyPr vert="horz" lIns="91440" tIns="45720" rIns="91440" bIns="45720" rtlCol="0" anchor="ctr" anchorCtr="0">
            <a:normAutofit/>
          </a:bodyPr>
          <a:lstStyle/>
          <a:p>
            <a:pPr algn="ctr">
              <a:lnSpc>
                <a:spcPct val="90000"/>
              </a:lnSpc>
              <a:spcBef>
                <a:spcPts val="1000"/>
              </a:spcBef>
            </a:pPr>
            <a:r>
              <a:rPr lang="en-US" sz="1600" b="1">
                <a:solidFill>
                  <a:schemeClr val="bg1"/>
                </a:solidFill>
                <a:latin typeface="Segoe UI Semibold" panose="020B0502040204020203" pitchFamily="34" charset="0"/>
                <a:cs typeface="Segoe UI Semibold" panose="020B0502040204020203" pitchFamily="34" charset="0"/>
              </a:rPr>
              <a:t>IT simplification</a:t>
            </a:r>
          </a:p>
        </p:txBody>
      </p:sp>
      <p:sp>
        <p:nvSpPr>
          <p:cNvPr id="13" name="Rectangle 12">
            <a:extLst>
              <a:ext uri="{FF2B5EF4-FFF2-40B4-BE49-F238E27FC236}">
                <a16:creationId xmlns:a16="http://schemas.microsoft.com/office/drawing/2014/main" id="{B9390A4D-544E-F74B-8634-333908ECC42D}"/>
              </a:ext>
            </a:extLst>
          </p:cNvPr>
          <p:cNvSpPr/>
          <p:nvPr/>
        </p:nvSpPr>
        <p:spPr bwMode="auto">
          <a:xfrm>
            <a:off x="6243927" y="1827384"/>
            <a:ext cx="2583182" cy="896425"/>
          </a:xfrm>
          <a:prstGeom prst="rect">
            <a:avLst/>
          </a:prstGeom>
          <a:solidFill>
            <a:schemeClr val="accent1"/>
          </a:solidFill>
        </p:spPr>
        <p:txBody>
          <a:bodyPr vert="horz" lIns="91440" tIns="45720" rIns="91440" bIns="45720" rtlCol="0" anchor="ctr" anchorCtr="0">
            <a:normAutofit/>
          </a:bodyPr>
          <a:lstStyle/>
          <a:p>
            <a:pPr algn="ctr">
              <a:lnSpc>
                <a:spcPct val="90000"/>
              </a:lnSpc>
              <a:spcBef>
                <a:spcPts val="1000"/>
              </a:spcBef>
            </a:pPr>
            <a:r>
              <a:rPr lang="en-US" sz="1600" b="1">
                <a:solidFill>
                  <a:schemeClr val="bg1"/>
                </a:solidFill>
                <a:latin typeface="Segoe UI Semibold" panose="020B0502040204020203" pitchFamily="34" charset="0"/>
                <a:cs typeface="Segoe UI Semibold" panose="020B0502040204020203" pitchFamily="34" charset="0"/>
              </a:rPr>
              <a:t>Total cost of ownership</a:t>
            </a:r>
          </a:p>
        </p:txBody>
      </p:sp>
      <p:sp>
        <p:nvSpPr>
          <p:cNvPr id="15" name="Rectangle 14">
            <a:extLst>
              <a:ext uri="{FF2B5EF4-FFF2-40B4-BE49-F238E27FC236}">
                <a16:creationId xmlns:a16="http://schemas.microsoft.com/office/drawing/2014/main" id="{25CE54CB-2DE8-4249-9ADB-69E5A4003555}"/>
              </a:ext>
            </a:extLst>
          </p:cNvPr>
          <p:cNvSpPr/>
          <p:nvPr/>
        </p:nvSpPr>
        <p:spPr bwMode="auto">
          <a:xfrm>
            <a:off x="3313604" y="1827384"/>
            <a:ext cx="2583182" cy="896425"/>
          </a:xfrm>
          <a:prstGeom prst="rect">
            <a:avLst/>
          </a:prstGeom>
          <a:solidFill>
            <a:schemeClr val="accent1"/>
          </a:solidFill>
        </p:spPr>
        <p:txBody>
          <a:bodyPr vert="horz" lIns="91440" tIns="45720" rIns="91440" bIns="45720" rtlCol="0" anchor="ctr" anchorCtr="0">
            <a:normAutofit/>
          </a:bodyPr>
          <a:lstStyle/>
          <a:p>
            <a:pPr algn="ctr">
              <a:lnSpc>
                <a:spcPct val="90000"/>
              </a:lnSpc>
              <a:spcBef>
                <a:spcPts val="1000"/>
              </a:spcBef>
            </a:pPr>
            <a:r>
              <a:rPr lang="en-US" sz="1600" b="1">
                <a:solidFill>
                  <a:schemeClr val="bg1"/>
                </a:solidFill>
                <a:latin typeface="Segoe UI Semibold" panose="020B0502040204020203" pitchFamily="34" charset="0"/>
                <a:cs typeface="Segoe UI Semibold" panose="020B0502040204020203" pitchFamily="34" charset="0"/>
              </a:rPr>
              <a:t>Time to market</a:t>
            </a:r>
          </a:p>
        </p:txBody>
      </p:sp>
      <p:sp>
        <p:nvSpPr>
          <p:cNvPr id="17" name="Rectangle 16">
            <a:extLst>
              <a:ext uri="{FF2B5EF4-FFF2-40B4-BE49-F238E27FC236}">
                <a16:creationId xmlns:a16="http://schemas.microsoft.com/office/drawing/2014/main" id="{EA58DD95-48A6-F342-AB6A-B5F7F435AE47}"/>
              </a:ext>
            </a:extLst>
          </p:cNvPr>
          <p:cNvSpPr/>
          <p:nvPr/>
        </p:nvSpPr>
        <p:spPr bwMode="auto">
          <a:xfrm>
            <a:off x="383283" y="1827384"/>
            <a:ext cx="2583182" cy="896425"/>
          </a:xfrm>
          <a:prstGeom prst="rect">
            <a:avLst/>
          </a:prstGeom>
          <a:solidFill>
            <a:schemeClr val="accent1"/>
          </a:solidFill>
        </p:spPr>
        <p:txBody>
          <a:bodyPr vert="horz" lIns="91440" tIns="45720" rIns="91440" bIns="45720" rtlCol="0" anchor="ctr" anchorCtr="0">
            <a:normAutofit/>
          </a:bodyPr>
          <a:lstStyle/>
          <a:p>
            <a:pPr algn="ctr">
              <a:lnSpc>
                <a:spcPct val="90000"/>
              </a:lnSpc>
              <a:spcBef>
                <a:spcPts val="1000"/>
              </a:spcBef>
            </a:pPr>
            <a:r>
              <a:rPr lang="en-US" sz="1600" b="1">
                <a:solidFill>
                  <a:schemeClr val="bg1"/>
                </a:solidFill>
                <a:latin typeface="Segoe UI Semibold" panose="020B0502040204020203" pitchFamily="34" charset="0"/>
                <a:cs typeface="Segoe UI Semibold" panose="020B0502040204020203" pitchFamily="34" charset="0"/>
              </a:rPr>
              <a:t>Agility</a:t>
            </a:r>
          </a:p>
        </p:txBody>
      </p:sp>
      <p:grpSp>
        <p:nvGrpSpPr>
          <p:cNvPr id="18" name="Group 17">
            <a:extLst>
              <a:ext uri="{FF2B5EF4-FFF2-40B4-BE49-F238E27FC236}">
                <a16:creationId xmlns:a16="http://schemas.microsoft.com/office/drawing/2014/main" id="{C553DD63-351A-AE4D-B2E4-3BDE617EBCC4}"/>
              </a:ext>
            </a:extLst>
          </p:cNvPr>
          <p:cNvGrpSpPr/>
          <p:nvPr/>
        </p:nvGrpSpPr>
        <p:grpSpPr>
          <a:xfrm>
            <a:off x="1299625" y="4441955"/>
            <a:ext cx="750497" cy="750497"/>
            <a:chOff x="1360247" y="4181289"/>
            <a:chExt cx="765546" cy="765546"/>
          </a:xfrm>
        </p:grpSpPr>
        <p:sp>
          <p:nvSpPr>
            <p:cNvPr id="19" name="LightningBolt_E945">
              <a:extLst>
                <a:ext uri="{FF2B5EF4-FFF2-40B4-BE49-F238E27FC236}">
                  <a16:creationId xmlns:a16="http://schemas.microsoft.com/office/drawing/2014/main" id="{72FCF2A3-E084-7149-A52D-1A4FEFE55D45}"/>
                </a:ext>
              </a:extLst>
            </p:cNvPr>
            <p:cNvSpPr>
              <a:spLocks noChangeAspect="1"/>
            </p:cNvSpPr>
            <p:nvPr/>
          </p:nvSpPr>
          <p:spPr bwMode="auto">
            <a:xfrm>
              <a:off x="1611968" y="4381182"/>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defRPr/>
              </a:pPr>
              <a:endParaRPr lang="en-US" sz="883">
                <a:gradFill>
                  <a:gsLst>
                    <a:gs pos="0">
                      <a:srgbClr val="505050"/>
                    </a:gs>
                    <a:gs pos="100000">
                      <a:srgbClr val="505050"/>
                    </a:gs>
                  </a:gsLst>
                  <a:lin ang="5400000" scaled="1"/>
                </a:gradFill>
                <a:latin typeface="Segoe UI Semilight"/>
              </a:endParaRPr>
            </a:p>
          </p:txBody>
        </p:sp>
        <p:sp>
          <p:nvSpPr>
            <p:cNvPr id="20" name="Oval 19">
              <a:extLst>
                <a:ext uri="{FF2B5EF4-FFF2-40B4-BE49-F238E27FC236}">
                  <a16:creationId xmlns:a16="http://schemas.microsoft.com/office/drawing/2014/main" id="{BBE0E592-8572-404B-A9C0-0F3989FDA7C1}"/>
                </a:ext>
              </a:extLst>
            </p:cNvPr>
            <p:cNvSpPr/>
            <p:nvPr/>
          </p:nvSpPr>
          <p:spPr bwMode="auto">
            <a:xfrm>
              <a:off x="1360247"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795D7C25-25EF-984B-9CDF-557A15F88E65}"/>
              </a:ext>
            </a:extLst>
          </p:cNvPr>
          <p:cNvGrpSpPr/>
          <p:nvPr/>
        </p:nvGrpSpPr>
        <p:grpSpPr>
          <a:xfrm>
            <a:off x="4229946" y="4441955"/>
            <a:ext cx="750497" cy="750497"/>
            <a:chOff x="4349328" y="4181289"/>
            <a:chExt cx="765546" cy="765546"/>
          </a:xfrm>
        </p:grpSpPr>
        <p:sp>
          <p:nvSpPr>
            <p:cNvPr id="22" name="Financial_E7BB">
              <a:extLst>
                <a:ext uri="{FF2B5EF4-FFF2-40B4-BE49-F238E27FC236}">
                  <a16:creationId xmlns:a16="http://schemas.microsoft.com/office/drawing/2014/main" id="{98ECAD93-2970-D94D-9ED2-BDC45D5B4285}"/>
                </a:ext>
              </a:extLst>
            </p:cNvPr>
            <p:cNvSpPr>
              <a:spLocks noChangeAspect="1" noEditPoints="1"/>
            </p:cNvSpPr>
            <p:nvPr/>
          </p:nvSpPr>
          <p:spPr bwMode="auto">
            <a:xfrm>
              <a:off x="4527086" y="4381182"/>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tx2"/>
              </a:solidFill>
              <a:prstDash val="solid"/>
              <a:miter lim="800000"/>
              <a:headEnd/>
              <a:tailEnd/>
            </a:ln>
          </p:spPr>
          <p:txBody>
            <a:bodyPr vert="horz" wrap="square" lIns="89643" tIns="44821" rIns="89643" bIns="44821" numCol="1" anchor="t" anchorCtr="0" compatLnSpc="1">
              <a:prstTxWarp prst="textNoShape">
                <a:avLst/>
              </a:prstTxWarp>
            </a:bodyPr>
            <a:lstStyle/>
            <a:p>
              <a:pPr defTabSz="914437">
                <a:defRPr/>
              </a:pPr>
              <a:endParaRPr lang="en-US" sz="883">
                <a:gradFill>
                  <a:gsLst>
                    <a:gs pos="0">
                      <a:srgbClr val="505050"/>
                    </a:gs>
                    <a:gs pos="100000">
                      <a:srgbClr val="505050"/>
                    </a:gs>
                  </a:gsLst>
                  <a:lin ang="5400000" scaled="1"/>
                </a:gradFill>
                <a:latin typeface="Segoe UI Semilight"/>
              </a:endParaRPr>
            </a:p>
          </p:txBody>
        </p:sp>
        <p:sp>
          <p:nvSpPr>
            <p:cNvPr id="23" name="Oval 22">
              <a:extLst>
                <a:ext uri="{FF2B5EF4-FFF2-40B4-BE49-F238E27FC236}">
                  <a16:creationId xmlns:a16="http://schemas.microsoft.com/office/drawing/2014/main" id="{94516619-148B-1B48-98CE-03CA4DECC68C}"/>
                </a:ext>
              </a:extLst>
            </p:cNvPr>
            <p:cNvSpPr/>
            <p:nvPr/>
          </p:nvSpPr>
          <p:spPr bwMode="auto">
            <a:xfrm>
              <a:off x="4349328"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14FD3CD-DECB-984F-8BEB-AE2956A24F65}"/>
              </a:ext>
            </a:extLst>
          </p:cNvPr>
          <p:cNvGrpSpPr/>
          <p:nvPr/>
        </p:nvGrpSpPr>
        <p:grpSpPr>
          <a:xfrm>
            <a:off x="7160269" y="4441955"/>
            <a:ext cx="750497" cy="750497"/>
            <a:chOff x="7338409" y="4181289"/>
            <a:chExt cx="765546" cy="765546"/>
          </a:xfrm>
        </p:grpSpPr>
        <p:sp>
          <p:nvSpPr>
            <p:cNvPr id="25" name="Freeform 96">
              <a:extLst>
                <a:ext uri="{FF2B5EF4-FFF2-40B4-BE49-F238E27FC236}">
                  <a16:creationId xmlns:a16="http://schemas.microsoft.com/office/drawing/2014/main" id="{1C677B66-F6A7-8C45-B56A-F1BE304D9F3B}"/>
                </a:ext>
              </a:extLst>
            </p:cNvPr>
            <p:cNvSpPr>
              <a:spLocks noChangeAspect="1" noEditPoints="1"/>
            </p:cNvSpPr>
            <p:nvPr/>
          </p:nvSpPr>
          <p:spPr bwMode="auto">
            <a:xfrm>
              <a:off x="7534746" y="4381182"/>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defRPr/>
              </a:pPr>
              <a:endParaRPr lang="en-US">
                <a:gradFill>
                  <a:gsLst>
                    <a:gs pos="0">
                      <a:srgbClr val="505050"/>
                    </a:gs>
                    <a:gs pos="100000">
                      <a:srgbClr val="505050"/>
                    </a:gs>
                  </a:gsLst>
                </a:gradFill>
                <a:latin typeface="Segoe UI Semilight"/>
              </a:endParaRPr>
            </a:p>
          </p:txBody>
        </p:sp>
        <p:sp>
          <p:nvSpPr>
            <p:cNvPr id="26" name="Oval 25">
              <a:extLst>
                <a:ext uri="{FF2B5EF4-FFF2-40B4-BE49-F238E27FC236}">
                  <a16:creationId xmlns:a16="http://schemas.microsoft.com/office/drawing/2014/main" id="{4026AFA8-734C-FE4D-BDEF-38F8B070F8A7}"/>
                </a:ext>
              </a:extLst>
            </p:cNvPr>
            <p:cNvSpPr/>
            <p:nvPr/>
          </p:nvSpPr>
          <p:spPr bwMode="auto">
            <a:xfrm>
              <a:off x="733840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A600234-5AAF-694E-A779-5B3644796EED}"/>
              </a:ext>
            </a:extLst>
          </p:cNvPr>
          <p:cNvGrpSpPr/>
          <p:nvPr/>
        </p:nvGrpSpPr>
        <p:grpSpPr>
          <a:xfrm>
            <a:off x="10090589" y="4441955"/>
            <a:ext cx="750497" cy="750497"/>
            <a:chOff x="10327489" y="4181289"/>
            <a:chExt cx="765546" cy="765546"/>
          </a:xfrm>
        </p:grpSpPr>
        <p:sp>
          <p:nvSpPr>
            <p:cNvPr id="28" name="Commitments_EC4D">
              <a:extLst>
                <a:ext uri="{FF2B5EF4-FFF2-40B4-BE49-F238E27FC236}">
                  <a16:creationId xmlns:a16="http://schemas.microsoft.com/office/drawing/2014/main" id="{48C4E925-9FBF-9F44-BE7F-A1E70621893F}"/>
                </a:ext>
              </a:extLst>
            </p:cNvPr>
            <p:cNvSpPr>
              <a:spLocks noChangeAspect="1" noEditPoints="1"/>
            </p:cNvSpPr>
            <p:nvPr/>
          </p:nvSpPr>
          <p:spPr bwMode="auto">
            <a:xfrm>
              <a:off x="10515217" y="4381182"/>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defRPr/>
              </a:pPr>
              <a:endParaRPr lang="en-US">
                <a:gradFill>
                  <a:gsLst>
                    <a:gs pos="0">
                      <a:srgbClr val="505050"/>
                    </a:gs>
                    <a:gs pos="100000">
                      <a:srgbClr val="505050"/>
                    </a:gs>
                  </a:gsLst>
                  <a:lin ang="5400000" scaled="1"/>
                </a:gradFill>
                <a:latin typeface="Segoe UI Semilight"/>
              </a:endParaRPr>
            </a:p>
          </p:txBody>
        </p:sp>
        <p:sp>
          <p:nvSpPr>
            <p:cNvPr id="29" name="Oval 28">
              <a:extLst>
                <a:ext uri="{FF2B5EF4-FFF2-40B4-BE49-F238E27FC236}">
                  <a16:creationId xmlns:a16="http://schemas.microsoft.com/office/drawing/2014/main" id="{226A9563-7D44-C847-B773-C896298ACEFB}"/>
                </a:ext>
              </a:extLst>
            </p:cNvPr>
            <p:cNvSpPr/>
            <p:nvPr/>
          </p:nvSpPr>
          <p:spPr bwMode="auto">
            <a:xfrm>
              <a:off x="1032748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102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anim calcmode="lin" valueType="num">
                                      <p:cBhvr>
                                        <p:cTn id="62" dur="1000" fill="hold"/>
                                        <p:tgtEl>
                                          <p:spTgt spid="11"/>
                                        </p:tgtEl>
                                        <p:attrNameLst>
                                          <p:attrName>ppt_x</p:attrName>
                                        </p:attrNameLst>
                                      </p:cBhvr>
                                      <p:tavLst>
                                        <p:tav tm="0">
                                          <p:val>
                                            <p:strVal val="#ppt_x"/>
                                          </p:val>
                                        </p:tav>
                                        <p:tav tm="100000">
                                          <p:val>
                                            <p:strVal val="#ppt_x"/>
                                          </p:val>
                                        </p:tav>
                                      </p:tavLst>
                                    </p:anim>
                                    <p:anim calcmode="lin" valueType="num">
                                      <p:cBhvr>
                                        <p:cTn id="63" dur="1000" fill="hold"/>
                                        <p:tgtEl>
                                          <p:spTgt spid="1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ppt_x</p:attrName>
                                        </p:attrNameLst>
                                      </p:cBhvr>
                                      <p:tavLst>
                                        <p:tav tm="0">
                                          <p:val>
                                            <p:strVal val="#ppt_x"/>
                                          </p:val>
                                        </p:tav>
                                        <p:tav tm="100000">
                                          <p:val>
                                            <p:strVal val="#ppt_x"/>
                                          </p:val>
                                        </p:tav>
                                      </p:tavLst>
                                    </p:anim>
                                    <p:anim calcmode="lin" valueType="num">
                                      <p:cBhvr>
                                        <p:cTn id="6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6" grpId="0" animBg="1"/>
      <p:bldP spid="11" grpId="0" animBg="1"/>
      <p:bldP spid="13" grpId="0" animBg="1"/>
      <p:bldP spid="15"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eadshot of Corey Sanders">
            <a:extLst>
              <a:ext uri="{FF2B5EF4-FFF2-40B4-BE49-F238E27FC236}">
                <a16:creationId xmlns:a16="http://schemas.microsoft.com/office/drawing/2014/main" id="{DD5CED07-771C-6E40-BBEC-F1D55B94B6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24" r="370" b="20690"/>
          <a:stretch/>
        </p:blipFill>
        <p:spPr bwMode="auto">
          <a:xfrm>
            <a:off x="1351814" y="2206747"/>
            <a:ext cx="2473914" cy="2472562"/>
          </a:xfrm>
          <a:prstGeom prst="ellipse">
            <a:avLst/>
          </a:prstGeom>
          <a:noFill/>
          <a:ln w="63500" cap="rnd">
            <a:noFill/>
          </a:ln>
          <a:effectLst/>
          <a:scene3d>
            <a:camera prst="orthographicFront"/>
            <a:lightRig rig="contrasting" dir="t">
              <a:rot lat="0" lon="0" rev="3000000"/>
            </a:lightRig>
          </a:scene3d>
          <a:sp3d>
            <a:contourClr>
              <a:srgbClr val="333333"/>
            </a:contourClr>
          </a:sp3d>
          <a:extLst/>
        </p:spPr>
      </p:pic>
      <p:pic>
        <p:nvPicPr>
          <p:cNvPr id="6" name="Picture 6" descr="https://avatars0.githubusercontent.com/u/12242001?s=460&amp;v=4">
            <a:extLst>
              <a:ext uri="{FF2B5EF4-FFF2-40B4-BE49-F238E27FC236}">
                <a16:creationId xmlns:a16="http://schemas.microsoft.com/office/drawing/2014/main" id="{3308B219-0A16-1A4B-AA95-1C46A462A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1363" y="2210251"/>
            <a:ext cx="2465554" cy="2465554"/>
          </a:xfrm>
          <a:prstGeom prst="ellipse">
            <a:avLst/>
          </a:prstGeom>
          <a:noFill/>
          <a:ln w="63500" cap="rnd">
            <a:noFill/>
          </a:ln>
          <a:effectLst/>
          <a:scene3d>
            <a:camera prst="orthographicFront"/>
            <a:lightRig rig="contrasting" dir="t">
              <a:rot lat="0" lon="0" rev="3000000"/>
            </a:lightRig>
          </a:scene3d>
          <a:sp3d>
            <a:contourClr>
              <a:srgbClr val="333333"/>
            </a:contourClr>
          </a:sp3d>
          <a:extLst/>
        </p:spPr>
      </p:pic>
      <p:grpSp>
        <p:nvGrpSpPr>
          <p:cNvPr id="7" name="Group 6">
            <a:extLst>
              <a:ext uri="{FF2B5EF4-FFF2-40B4-BE49-F238E27FC236}">
                <a16:creationId xmlns:a16="http://schemas.microsoft.com/office/drawing/2014/main" id="{F863EB72-90A2-AA45-B668-A7B87BCEEC01}"/>
              </a:ext>
            </a:extLst>
          </p:cNvPr>
          <p:cNvGrpSpPr/>
          <p:nvPr/>
        </p:nvGrpSpPr>
        <p:grpSpPr>
          <a:xfrm>
            <a:off x="1136616" y="897691"/>
            <a:ext cx="2689112" cy="1419653"/>
            <a:chOff x="5990782" y="-307101"/>
            <a:chExt cx="2556705" cy="1257831"/>
          </a:xfrm>
          <a:solidFill>
            <a:schemeClr val="accent1">
              <a:lumMod val="50000"/>
            </a:schemeClr>
          </a:solidFill>
        </p:grpSpPr>
        <p:sp>
          <p:nvSpPr>
            <p:cNvPr id="9" name="Right Triangle 8">
              <a:extLst>
                <a:ext uri="{FF2B5EF4-FFF2-40B4-BE49-F238E27FC236}">
                  <a16:creationId xmlns:a16="http://schemas.microsoft.com/office/drawing/2014/main" id="{438CD35E-A354-A642-94E3-3A75A24E1128}"/>
                </a:ext>
              </a:extLst>
            </p:cNvPr>
            <p:cNvSpPr/>
            <p:nvPr/>
          </p:nvSpPr>
          <p:spPr bwMode="auto">
            <a:xfrm rot="16200000" flipH="1">
              <a:off x="6842512" y="409643"/>
              <a:ext cx="541087" cy="54108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a:lnSpc>
                  <a:spcPct val="90000"/>
                </a:lnSpc>
                <a:defRPr/>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15CA626E-2C08-2142-BAC3-0BE4221B677F}"/>
                </a:ext>
              </a:extLst>
            </p:cNvPr>
            <p:cNvSpPr/>
            <p:nvPr/>
          </p:nvSpPr>
          <p:spPr bwMode="auto">
            <a:xfrm>
              <a:off x="5990782" y="-307101"/>
              <a:ext cx="2556705" cy="979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a:lnSpc>
                  <a:spcPct val="90000"/>
                </a:lnSpc>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I don’t have the luxury of creating a new app from scratch. What can I do?</a:t>
              </a:r>
            </a:p>
          </p:txBody>
        </p:sp>
      </p:grpSp>
      <p:grpSp>
        <p:nvGrpSpPr>
          <p:cNvPr id="10" name="Group 9">
            <a:extLst>
              <a:ext uri="{FF2B5EF4-FFF2-40B4-BE49-F238E27FC236}">
                <a16:creationId xmlns:a16="http://schemas.microsoft.com/office/drawing/2014/main" id="{2E2EE37F-2AAC-5C4C-867E-DCE650C2B80B}"/>
              </a:ext>
            </a:extLst>
          </p:cNvPr>
          <p:cNvGrpSpPr/>
          <p:nvPr/>
        </p:nvGrpSpPr>
        <p:grpSpPr>
          <a:xfrm>
            <a:off x="8366274" y="946223"/>
            <a:ext cx="2625952" cy="1371121"/>
            <a:chOff x="5166114" y="-447885"/>
            <a:chExt cx="2678608" cy="1398615"/>
          </a:xfrm>
          <a:solidFill>
            <a:schemeClr val="accent1">
              <a:lumMod val="50000"/>
            </a:schemeClr>
          </a:solidFill>
        </p:grpSpPr>
        <p:sp>
          <p:nvSpPr>
            <p:cNvPr id="11" name="Rectangle 10">
              <a:extLst>
                <a:ext uri="{FF2B5EF4-FFF2-40B4-BE49-F238E27FC236}">
                  <a16:creationId xmlns:a16="http://schemas.microsoft.com/office/drawing/2014/main" id="{566C49FA-F413-8844-B924-58A1E63885AB}"/>
                </a:ext>
              </a:extLst>
            </p:cNvPr>
            <p:cNvSpPr/>
            <p:nvPr/>
          </p:nvSpPr>
          <p:spPr bwMode="auto">
            <a:xfrm>
              <a:off x="5166114" y="-447885"/>
              <a:ext cx="2678608" cy="11280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a:lnSpc>
                  <a:spcPct val="90000"/>
                </a:lnSpc>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Do I really need to learn new languages and new tooling to use the cloud?</a:t>
              </a:r>
            </a:p>
          </p:txBody>
        </p:sp>
        <p:sp>
          <p:nvSpPr>
            <p:cNvPr id="12" name="Right Triangle 11">
              <a:extLst>
                <a:ext uri="{FF2B5EF4-FFF2-40B4-BE49-F238E27FC236}">
                  <a16:creationId xmlns:a16="http://schemas.microsoft.com/office/drawing/2014/main" id="{C2808624-9E77-614D-8D5B-F3AF39876861}"/>
                </a:ext>
              </a:extLst>
            </p:cNvPr>
            <p:cNvSpPr/>
            <p:nvPr/>
          </p:nvSpPr>
          <p:spPr bwMode="auto">
            <a:xfrm rot="16200000" flipH="1">
              <a:off x="6142126" y="409643"/>
              <a:ext cx="541087" cy="54108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a:lnSpc>
                  <a:spcPct val="90000"/>
                </a:lnSpc>
                <a:defRPr/>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 name="Picture 12" descr="A group of people sitting at a table using a computer&#10;&#10;Description generated with very high confidence">
            <a:extLst>
              <a:ext uri="{FF2B5EF4-FFF2-40B4-BE49-F238E27FC236}">
                <a16:creationId xmlns:a16="http://schemas.microsoft.com/office/drawing/2014/main" id="{BF5E4682-5620-D44D-B502-5E8A5D0B6207}"/>
              </a:ext>
            </a:extLst>
          </p:cNvPr>
          <p:cNvPicPr>
            <a:picLocks noChangeAspect="1"/>
          </p:cNvPicPr>
          <p:nvPr/>
        </p:nvPicPr>
        <p:blipFill rotWithShape="1">
          <a:blip r:embed="rId4"/>
          <a:srcRect l="12432" t="549" r="40008" b="29528"/>
          <a:stretch/>
        </p:blipFill>
        <p:spPr>
          <a:xfrm>
            <a:off x="4919881" y="2140743"/>
            <a:ext cx="2657328" cy="2604570"/>
          </a:xfrm>
          <a:prstGeom prst="ellipse">
            <a:avLst/>
          </a:prstGeom>
          <a:noFill/>
          <a:ln w="63500" cap="rnd">
            <a:noFill/>
          </a:ln>
          <a:effectLst/>
          <a:scene3d>
            <a:camera prst="orthographicFront"/>
            <a:lightRig rig="contrasting" dir="t">
              <a:rot lat="0" lon="0" rev="3000000"/>
            </a:lightRig>
          </a:scene3d>
          <a:sp3d>
            <a:contourClr>
              <a:srgbClr val="333333"/>
            </a:contourClr>
          </a:sp3d>
        </p:spPr>
      </p:pic>
      <p:grpSp>
        <p:nvGrpSpPr>
          <p:cNvPr id="14" name="Group 13">
            <a:extLst>
              <a:ext uri="{FF2B5EF4-FFF2-40B4-BE49-F238E27FC236}">
                <a16:creationId xmlns:a16="http://schemas.microsoft.com/office/drawing/2014/main" id="{E580BF28-BED9-1B4A-A485-D5791DB55002}"/>
              </a:ext>
            </a:extLst>
          </p:cNvPr>
          <p:cNvGrpSpPr/>
          <p:nvPr/>
        </p:nvGrpSpPr>
        <p:grpSpPr>
          <a:xfrm>
            <a:off x="5038297" y="4600514"/>
            <a:ext cx="2538912" cy="1361254"/>
            <a:chOff x="6657662" y="-1312630"/>
            <a:chExt cx="2589823" cy="1388550"/>
          </a:xfrm>
          <a:solidFill>
            <a:schemeClr val="accent1">
              <a:lumMod val="50000"/>
            </a:schemeClr>
          </a:solidFill>
        </p:grpSpPr>
        <p:sp>
          <p:nvSpPr>
            <p:cNvPr id="15" name="Rectangle 14">
              <a:extLst>
                <a:ext uri="{FF2B5EF4-FFF2-40B4-BE49-F238E27FC236}">
                  <a16:creationId xmlns:a16="http://schemas.microsoft.com/office/drawing/2014/main" id="{8CA49A07-FD1D-E14B-8A6A-4C9D190D40E3}"/>
                </a:ext>
              </a:extLst>
            </p:cNvPr>
            <p:cNvSpPr/>
            <p:nvPr/>
          </p:nvSpPr>
          <p:spPr bwMode="auto">
            <a:xfrm>
              <a:off x="6657662" y="-1042088"/>
              <a:ext cx="2589823" cy="11180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a:lnSpc>
                  <a:spcPct val="90000"/>
                </a:lnSpc>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Can I reuse my existing codebase? I would love to build from there.</a:t>
              </a:r>
            </a:p>
          </p:txBody>
        </p:sp>
        <p:sp>
          <p:nvSpPr>
            <p:cNvPr id="16" name="Right Triangle 15">
              <a:extLst>
                <a:ext uri="{FF2B5EF4-FFF2-40B4-BE49-F238E27FC236}">
                  <a16:creationId xmlns:a16="http://schemas.microsoft.com/office/drawing/2014/main" id="{BBA87DA3-50B1-EB46-B144-B3C6C3D3F383}"/>
                </a:ext>
              </a:extLst>
            </p:cNvPr>
            <p:cNvSpPr/>
            <p:nvPr/>
          </p:nvSpPr>
          <p:spPr bwMode="auto">
            <a:xfrm rot="16200000" flipV="1">
              <a:off x="7835107" y="-1312630"/>
              <a:ext cx="541087" cy="54108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a:lnSpc>
                  <a:spcPct val="90000"/>
                </a:lnSpc>
                <a:defRPr/>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82495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Cloud</a:t>
            </a:r>
            <a:r>
              <a:rPr lang="en-US"/>
              <a:t> maturity spectrum</a:t>
            </a:r>
          </a:p>
        </p:txBody>
      </p:sp>
      <p:sp>
        <p:nvSpPr>
          <p:cNvPr id="30" name="Arrow: Right 16">
            <a:extLst>
              <a:ext uri="{FF2B5EF4-FFF2-40B4-BE49-F238E27FC236}">
                <a16:creationId xmlns:a16="http://schemas.microsoft.com/office/drawing/2014/main" id="{CCC55AD8-2565-C74C-AB8A-936E1219E928}"/>
              </a:ext>
            </a:extLst>
          </p:cNvPr>
          <p:cNvSpPr/>
          <p:nvPr/>
        </p:nvSpPr>
        <p:spPr bwMode="auto">
          <a:xfrm>
            <a:off x="7445232" y="2720449"/>
            <a:ext cx="4373633" cy="994393"/>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New Code</a:t>
            </a:r>
          </a:p>
        </p:txBody>
      </p:sp>
      <p:sp>
        <p:nvSpPr>
          <p:cNvPr id="31" name="Arrow: Right 17">
            <a:extLst>
              <a:ext uri="{FF2B5EF4-FFF2-40B4-BE49-F238E27FC236}">
                <a16:creationId xmlns:a16="http://schemas.microsoft.com/office/drawing/2014/main" id="{B4A3257E-A39E-2942-AB61-527BE655E483}"/>
              </a:ext>
            </a:extLst>
          </p:cNvPr>
          <p:cNvSpPr/>
          <p:nvPr/>
        </p:nvSpPr>
        <p:spPr bwMode="auto">
          <a:xfrm>
            <a:off x="3653677" y="2720449"/>
            <a:ext cx="3660540" cy="1053311"/>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Minimal Code Changes</a:t>
            </a:r>
          </a:p>
        </p:txBody>
      </p:sp>
      <p:sp>
        <p:nvSpPr>
          <p:cNvPr id="32" name="Arrow: Right 19">
            <a:extLst>
              <a:ext uri="{FF2B5EF4-FFF2-40B4-BE49-F238E27FC236}">
                <a16:creationId xmlns:a16="http://schemas.microsoft.com/office/drawing/2014/main" id="{BF8CE61A-CF56-9444-8728-F327E567E208}"/>
              </a:ext>
            </a:extLst>
          </p:cNvPr>
          <p:cNvSpPr/>
          <p:nvPr/>
        </p:nvSpPr>
        <p:spPr bwMode="auto">
          <a:xfrm>
            <a:off x="547580" y="2720449"/>
            <a:ext cx="2949459" cy="1053311"/>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Zero Code Changes</a:t>
            </a:r>
          </a:p>
        </p:txBody>
      </p:sp>
      <p:sp>
        <p:nvSpPr>
          <p:cNvPr id="33" name="Arrow: Right 20">
            <a:extLst>
              <a:ext uri="{FF2B5EF4-FFF2-40B4-BE49-F238E27FC236}">
                <a16:creationId xmlns:a16="http://schemas.microsoft.com/office/drawing/2014/main" id="{D8B82734-2010-6042-82B2-47C0EC9D7CA3}"/>
              </a:ext>
            </a:extLst>
          </p:cNvPr>
          <p:cNvSpPr/>
          <p:nvPr/>
        </p:nvSpPr>
        <p:spPr bwMode="auto">
          <a:xfrm>
            <a:off x="547580" y="3996994"/>
            <a:ext cx="2949459" cy="1053311"/>
          </a:xfrm>
          <a:prstGeom prst="rightArrow">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Migrate</a:t>
            </a:r>
          </a:p>
        </p:txBody>
      </p:sp>
      <p:sp>
        <p:nvSpPr>
          <p:cNvPr id="34" name="Arrow: Right 21">
            <a:extLst>
              <a:ext uri="{FF2B5EF4-FFF2-40B4-BE49-F238E27FC236}">
                <a16:creationId xmlns:a16="http://schemas.microsoft.com/office/drawing/2014/main" id="{BBE9CCDD-D749-CC45-8F31-60725CAF3A0C}"/>
              </a:ext>
            </a:extLst>
          </p:cNvPr>
          <p:cNvSpPr/>
          <p:nvPr/>
        </p:nvSpPr>
        <p:spPr bwMode="auto">
          <a:xfrm>
            <a:off x="3653677" y="3996994"/>
            <a:ext cx="3660540" cy="1053311"/>
          </a:xfrm>
          <a:prstGeom prst="rightArrow">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Modernize</a:t>
            </a:r>
          </a:p>
        </p:txBody>
      </p:sp>
      <p:sp>
        <p:nvSpPr>
          <p:cNvPr id="35" name="Arrow: Right 22">
            <a:extLst>
              <a:ext uri="{FF2B5EF4-FFF2-40B4-BE49-F238E27FC236}">
                <a16:creationId xmlns:a16="http://schemas.microsoft.com/office/drawing/2014/main" id="{A2D9A74E-C5FE-9343-9C5E-016AEB6A2299}"/>
              </a:ext>
            </a:extLst>
          </p:cNvPr>
          <p:cNvSpPr/>
          <p:nvPr/>
        </p:nvSpPr>
        <p:spPr bwMode="auto">
          <a:xfrm>
            <a:off x="7458202" y="4013569"/>
            <a:ext cx="4373633" cy="994393"/>
          </a:xfrm>
          <a:prstGeom prst="rightArrow">
            <a:avLst/>
          </a:pr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Born in the Cloud</a:t>
            </a:r>
          </a:p>
        </p:txBody>
      </p:sp>
      <p:sp>
        <p:nvSpPr>
          <p:cNvPr id="36" name="TextBox 35">
            <a:extLst>
              <a:ext uri="{FF2B5EF4-FFF2-40B4-BE49-F238E27FC236}">
                <a16:creationId xmlns:a16="http://schemas.microsoft.com/office/drawing/2014/main" id="{1CB8ACC3-5492-B744-91FB-89F22A929407}"/>
              </a:ext>
            </a:extLst>
          </p:cNvPr>
          <p:cNvSpPr txBox="1"/>
          <p:nvPr/>
        </p:nvSpPr>
        <p:spPr>
          <a:xfrm>
            <a:off x="620049" y="2197812"/>
            <a:ext cx="2612927" cy="307777"/>
          </a:xfrm>
          <a:prstGeom prst="rect">
            <a:avLst/>
          </a:prstGeom>
          <a:noFill/>
        </p:spPr>
        <p:txBody>
          <a:bodyPr wrap="square" lIns="0" tIns="0" rIns="0" bIns="0" rtlCol="0">
            <a:spAutoFit/>
          </a:bodyPr>
          <a:lstStyle/>
          <a:p>
            <a:r>
              <a:rPr lang="en-US" sz="2000" kern="0">
                <a:solidFill>
                  <a:schemeClr val="accent3">
                    <a:lumMod val="75000"/>
                  </a:schemeClr>
                </a:solidFill>
                <a:latin typeface="Segoe UI Light" panose="020B0502040204020203" pitchFamily="34" charset="0"/>
                <a:cs typeface="Segoe UI Light" panose="020B0502040204020203" pitchFamily="34" charset="0"/>
              </a:rPr>
              <a:t>Lift and Shift</a:t>
            </a:r>
          </a:p>
        </p:txBody>
      </p:sp>
      <p:sp>
        <p:nvSpPr>
          <p:cNvPr id="37" name="TextBox 36">
            <a:extLst>
              <a:ext uri="{FF2B5EF4-FFF2-40B4-BE49-F238E27FC236}">
                <a16:creationId xmlns:a16="http://schemas.microsoft.com/office/drawing/2014/main" id="{F44EEEE4-2FDB-D94D-A8A7-B8D25FB167BA}"/>
              </a:ext>
            </a:extLst>
          </p:cNvPr>
          <p:cNvSpPr txBox="1"/>
          <p:nvPr/>
        </p:nvSpPr>
        <p:spPr>
          <a:xfrm>
            <a:off x="3653676" y="2197811"/>
            <a:ext cx="3760424" cy="307777"/>
          </a:xfrm>
          <a:prstGeom prst="rect">
            <a:avLst/>
          </a:prstGeom>
          <a:noFill/>
        </p:spPr>
        <p:txBody>
          <a:bodyPr wrap="square" lIns="0" tIns="0" rIns="0" bIns="0" rtlCol="0">
            <a:spAutoFit/>
          </a:bodyPr>
          <a:lstStyle/>
          <a:p>
            <a:r>
              <a:rPr lang="en-US" sz="2000" kern="0">
                <a:solidFill>
                  <a:schemeClr val="accent3">
                    <a:lumMod val="75000"/>
                  </a:schemeClr>
                </a:solidFill>
                <a:latin typeface="Segoe UI Light" panose="020B0502040204020203" pitchFamily="34" charset="0"/>
                <a:cs typeface="Segoe UI Light" panose="020B0502040204020203" pitchFamily="34" charset="0"/>
              </a:rPr>
              <a:t>Modernize DevOps</a:t>
            </a:r>
          </a:p>
        </p:txBody>
      </p:sp>
      <p:sp>
        <p:nvSpPr>
          <p:cNvPr id="38" name="TextBox 37">
            <a:extLst>
              <a:ext uri="{FF2B5EF4-FFF2-40B4-BE49-F238E27FC236}">
                <a16:creationId xmlns:a16="http://schemas.microsoft.com/office/drawing/2014/main" id="{6D3572EE-C0B9-304F-84C1-24B14964BB74}"/>
              </a:ext>
            </a:extLst>
          </p:cNvPr>
          <p:cNvSpPr txBox="1"/>
          <p:nvPr/>
        </p:nvSpPr>
        <p:spPr>
          <a:xfrm>
            <a:off x="7458201" y="2197811"/>
            <a:ext cx="3998529" cy="307777"/>
          </a:xfrm>
          <a:prstGeom prst="rect">
            <a:avLst/>
          </a:prstGeom>
          <a:noFill/>
        </p:spPr>
        <p:txBody>
          <a:bodyPr wrap="square" lIns="0" tIns="0" rIns="0" bIns="0" rtlCol="0">
            <a:spAutoFit/>
          </a:bodyPr>
          <a:lstStyle/>
          <a:p>
            <a:r>
              <a:rPr lang="en-US" sz="2000" kern="0">
                <a:solidFill>
                  <a:schemeClr val="accent3">
                    <a:lumMod val="75000"/>
                  </a:schemeClr>
                </a:solidFill>
                <a:latin typeface="Segoe UI Light" panose="020B0502040204020203" pitchFamily="34" charset="0"/>
                <a:cs typeface="Segoe UI Light" panose="020B0502040204020203" pitchFamily="34" charset="0"/>
              </a:rPr>
              <a:t>Modernize for Cloud</a:t>
            </a:r>
          </a:p>
        </p:txBody>
      </p:sp>
    </p:spTree>
    <p:extLst>
      <p:ext uri="{BB962C8B-B14F-4D97-AF65-F5344CB8AC3E}">
        <p14:creationId xmlns:p14="http://schemas.microsoft.com/office/powerpoint/2010/main" val="198987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5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par>
                          <p:cTn id="25" fill="hold">
                            <p:stCondLst>
                              <p:cond delay="1000"/>
                            </p:stCondLst>
                            <p:childTnLst>
                              <p:par>
                                <p:cTn id="26" presetID="10" presetClass="entr" presetSubtype="0" fill="hold" grpId="0" nodeType="afterEffect">
                                  <p:stCondLst>
                                    <p:cond delay="5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1000"/>
                            </p:stCondLst>
                            <p:childTnLst>
                              <p:par>
                                <p:cTn id="39" presetID="10" presetClass="entr" presetSubtype="0" fill="hold" grpId="0" nodeType="afterEffect">
                                  <p:stCondLst>
                                    <p:cond delay="50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Cloud</a:t>
            </a:r>
            <a:r>
              <a:rPr lang="en-US"/>
              <a:t> maturity spectrum</a:t>
            </a:r>
          </a:p>
        </p:txBody>
      </p:sp>
      <p:sp>
        <p:nvSpPr>
          <p:cNvPr id="26" name="Arrow: Right 16">
            <a:extLst>
              <a:ext uri="{FF2B5EF4-FFF2-40B4-BE49-F238E27FC236}">
                <a16:creationId xmlns:a16="http://schemas.microsoft.com/office/drawing/2014/main" id="{C3A8A6F9-035C-5F4C-8DA0-14DDDC03EC71}"/>
              </a:ext>
            </a:extLst>
          </p:cNvPr>
          <p:cNvSpPr/>
          <p:nvPr/>
        </p:nvSpPr>
        <p:spPr bwMode="auto">
          <a:xfrm>
            <a:off x="7445232" y="5176776"/>
            <a:ext cx="4373633" cy="994393"/>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New Code</a:t>
            </a:r>
          </a:p>
        </p:txBody>
      </p:sp>
      <p:sp>
        <p:nvSpPr>
          <p:cNvPr id="28" name="Arrow: Right 19">
            <a:extLst>
              <a:ext uri="{FF2B5EF4-FFF2-40B4-BE49-F238E27FC236}">
                <a16:creationId xmlns:a16="http://schemas.microsoft.com/office/drawing/2014/main" id="{4E57F306-DE8C-9440-82FE-FCE85ACC9FDF}"/>
              </a:ext>
            </a:extLst>
          </p:cNvPr>
          <p:cNvSpPr/>
          <p:nvPr/>
        </p:nvSpPr>
        <p:spPr bwMode="auto">
          <a:xfrm>
            <a:off x="547580" y="5176776"/>
            <a:ext cx="2949459" cy="1053311"/>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Zero Code Changes</a:t>
            </a:r>
          </a:p>
        </p:txBody>
      </p:sp>
      <p:sp>
        <p:nvSpPr>
          <p:cNvPr id="29" name="TextBox 28">
            <a:extLst>
              <a:ext uri="{FF2B5EF4-FFF2-40B4-BE49-F238E27FC236}">
                <a16:creationId xmlns:a16="http://schemas.microsoft.com/office/drawing/2014/main" id="{3C322D70-EC0C-8444-A3D2-6139A61E7544}"/>
              </a:ext>
            </a:extLst>
          </p:cNvPr>
          <p:cNvSpPr txBox="1"/>
          <p:nvPr/>
        </p:nvSpPr>
        <p:spPr>
          <a:xfrm>
            <a:off x="620049" y="1382410"/>
            <a:ext cx="2612927" cy="307777"/>
          </a:xfrm>
          <a:prstGeom prst="rect">
            <a:avLst/>
          </a:prstGeom>
          <a:noFill/>
        </p:spPr>
        <p:txBody>
          <a:bodyPr wrap="square" lIns="0" tIns="0" rIns="0" bIns="0" rtlCol="0">
            <a:spAutoFit/>
          </a:bodyPr>
          <a:lstStyle/>
          <a:p>
            <a:r>
              <a:rPr lang="en-US" sz="2000" kern="0">
                <a:solidFill>
                  <a:schemeClr val="accent3">
                    <a:lumMod val="75000"/>
                  </a:schemeClr>
                </a:solidFill>
                <a:latin typeface="Segoe UI Light" panose="020B0502040204020203" pitchFamily="34" charset="0"/>
                <a:cs typeface="Segoe UI Light" panose="020B0502040204020203" pitchFamily="34" charset="0"/>
              </a:rPr>
              <a:t>Lift and Shift</a:t>
            </a:r>
          </a:p>
        </p:txBody>
      </p:sp>
      <p:sp>
        <p:nvSpPr>
          <p:cNvPr id="40" name="TextBox 39">
            <a:extLst>
              <a:ext uri="{FF2B5EF4-FFF2-40B4-BE49-F238E27FC236}">
                <a16:creationId xmlns:a16="http://schemas.microsoft.com/office/drawing/2014/main" id="{401611F1-D9C3-7E41-AE8C-4DECB925B8BF}"/>
              </a:ext>
            </a:extLst>
          </p:cNvPr>
          <p:cNvSpPr txBox="1"/>
          <p:nvPr/>
        </p:nvSpPr>
        <p:spPr>
          <a:xfrm>
            <a:off x="7458201" y="1382409"/>
            <a:ext cx="3998529" cy="307777"/>
          </a:xfrm>
          <a:prstGeom prst="rect">
            <a:avLst/>
          </a:prstGeom>
          <a:noFill/>
        </p:spPr>
        <p:txBody>
          <a:bodyPr wrap="square" lIns="0" tIns="0" rIns="0" bIns="0" rtlCol="0">
            <a:spAutoFit/>
          </a:bodyPr>
          <a:lstStyle/>
          <a:p>
            <a:r>
              <a:rPr lang="en-US" sz="2000" kern="0">
                <a:solidFill>
                  <a:schemeClr val="accent3">
                    <a:lumMod val="75000"/>
                  </a:schemeClr>
                </a:solidFill>
                <a:latin typeface="Segoe UI Light" panose="020B0502040204020203" pitchFamily="34" charset="0"/>
                <a:cs typeface="Segoe UI Light" panose="020B0502040204020203" pitchFamily="34" charset="0"/>
              </a:rPr>
              <a:t>Modernize for Cloud</a:t>
            </a:r>
          </a:p>
        </p:txBody>
      </p:sp>
      <p:sp>
        <p:nvSpPr>
          <p:cNvPr id="42" name="TextBox 41">
            <a:extLst>
              <a:ext uri="{FF2B5EF4-FFF2-40B4-BE49-F238E27FC236}">
                <a16:creationId xmlns:a16="http://schemas.microsoft.com/office/drawing/2014/main" id="{B434DA67-2E7F-D24F-9440-688068E8BF5B}"/>
              </a:ext>
            </a:extLst>
          </p:cNvPr>
          <p:cNvSpPr txBox="1"/>
          <p:nvPr/>
        </p:nvSpPr>
        <p:spPr>
          <a:xfrm>
            <a:off x="7458201" y="1767891"/>
            <a:ext cx="3998529" cy="215444"/>
          </a:xfrm>
          <a:prstGeom prst="rect">
            <a:avLst/>
          </a:prstGeom>
          <a:noFill/>
        </p:spPr>
        <p:txBody>
          <a:bodyPr wrap="square" lIns="0" tIns="0" rIns="0" bIns="0" rtlCol="0">
            <a:spAutoFit/>
          </a:bodyPr>
          <a:lstStyle/>
          <a:p>
            <a:r>
              <a:rPr lang="en-US" sz="1400" kern="0">
                <a:solidFill>
                  <a:schemeClr val="accent3">
                    <a:lumMod val="60000"/>
                    <a:lumOff val="40000"/>
                  </a:schemeClr>
                </a:solidFill>
                <a:latin typeface="Segoe UI Semilight" panose="020B0402040204020203" pitchFamily="34" charset="0"/>
                <a:cs typeface="Segoe UI Semilight" panose="020B0402040204020203" pitchFamily="34" charset="0"/>
              </a:rPr>
              <a:t>(PaaS, Serverless, Microservices</a:t>
            </a:r>
          </a:p>
        </p:txBody>
      </p:sp>
      <p:pic>
        <p:nvPicPr>
          <p:cNvPr id="43" name="Graphic 42">
            <a:extLst>
              <a:ext uri="{FF2B5EF4-FFF2-40B4-BE49-F238E27FC236}">
                <a16:creationId xmlns:a16="http://schemas.microsoft.com/office/drawing/2014/main" id="{28A93D90-BED3-B54E-A61A-EB6D873522C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0716" y="2477990"/>
            <a:ext cx="435624" cy="581608"/>
          </a:xfrm>
          <a:prstGeom prst="rect">
            <a:avLst/>
          </a:prstGeom>
        </p:spPr>
      </p:pic>
      <p:pic>
        <p:nvPicPr>
          <p:cNvPr id="44" name="Graphic 43">
            <a:extLst>
              <a:ext uri="{FF2B5EF4-FFF2-40B4-BE49-F238E27FC236}">
                <a16:creationId xmlns:a16="http://schemas.microsoft.com/office/drawing/2014/main" id="{F628D803-2388-C94D-BE65-2EC2103F68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352" y="2502867"/>
            <a:ext cx="691772" cy="552574"/>
          </a:xfrm>
          <a:prstGeom prst="rect">
            <a:avLst/>
          </a:prstGeom>
        </p:spPr>
      </p:pic>
      <p:pic>
        <p:nvPicPr>
          <p:cNvPr id="47" name="Graphic 46">
            <a:extLst>
              <a:ext uri="{FF2B5EF4-FFF2-40B4-BE49-F238E27FC236}">
                <a16:creationId xmlns:a16="http://schemas.microsoft.com/office/drawing/2014/main" id="{5CD3D500-0FD3-084E-938A-B45D7512984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5225" y="2542728"/>
            <a:ext cx="527708" cy="526689"/>
          </a:xfrm>
          <a:prstGeom prst="rect">
            <a:avLst/>
          </a:prstGeom>
        </p:spPr>
      </p:pic>
      <p:pic>
        <p:nvPicPr>
          <p:cNvPr id="48" name="Graphic 47">
            <a:extLst>
              <a:ext uri="{FF2B5EF4-FFF2-40B4-BE49-F238E27FC236}">
                <a16:creationId xmlns:a16="http://schemas.microsoft.com/office/drawing/2014/main" id="{3FBE67AB-9E59-8248-B572-949D974D438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9482" y="2539069"/>
            <a:ext cx="596318" cy="549730"/>
          </a:xfrm>
          <a:prstGeom prst="rect">
            <a:avLst/>
          </a:prstGeom>
        </p:spPr>
      </p:pic>
      <p:sp>
        <p:nvSpPr>
          <p:cNvPr id="49" name="Text Placeholder 2">
            <a:extLst>
              <a:ext uri="{FF2B5EF4-FFF2-40B4-BE49-F238E27FC236}">
                <a16:creationId xmlns:a16="http://schemas.microsoft.com/office/drawing/2014/main" id="{00039C14-E0EE-234C-B59D-01482BBA84BF}"/>
              </a:ext>
            </a:extLst>
          </p:cNvPr>
          <p:cNvSpPr>
            <a:spLocks noGrp="1"/>
          </p:cNvSpPr>
          <p:nvPr>
            <p:ph type="body" sz="quarter" idx="10"/>
          </p:nvPr>
        </p:nvSpPr>
        <p:spPr>
          <a:xfrm>
            <a:off x="547580" y="3558988"/>
            <a:ext cx="2949459" cy="1515036"/>
          </a:xfrm>
        </p:spPr>
        <p:txBody>
          <a:bodyPr vert="horz" lIns="91440" tIns="45720" rIns="91440" bIns="45720" rtlCol="0">
            <a:normAutofit/>
          </a:bodyPr>
          <a:lstStyle/>
          <a:p>
            <a:pPr marL="285750" indent="-285750">
              <a:lnSpc>
                <a:spcPct val="150000"/>
              </a:lnSpc>
              <a:buChar char="•"/>
            </a:pPr>
            <a:r>
              <a:rPr lang="en-US" sz="1200"/>
              <a:t>Azure VMs (IaaS)</a:t>
            </a:r>
          </a:p>
          <a:p>
            <a:pPr marL="285750" indent="-285750">
              <a:lnSpc>
                <a:spcPct val="150000"/>
              </a:lnSpc>
              <a:buChar char="•"/>
            </a:pPr>
            <a:r>
              <a:rPr lang="en-US" sz="1200"/>
              <a:t>Azure SQL Database Managed Instance</a:t>
            </a:r>
          </a:p>
        </p:txBody>
      </p:sp>
      <p:sp>
        <p:nvSpPr>
          <p:cNvPr id="27" name="Arrow: Right 17">
            <a:extLst>
              <a:ext uri="{FF2B5EF4-FFF2-40B4-BE49-F238E27FC236}">
                <a16:creationId xmlns:a16="http://schemas.microsoft.com/office/drawing/2014/main" id="{350EEBC6-72CE-6B46-8ECB-C64032357039}"/>
              </a:ext>
            </a:extLst>
          </p:cNvPr>
          <p:cNvSpPr/>
          <p:nvPr/>
        </p:nvSpPr>
        <p:spPr bwMode="auto">
          <a:xfrm>
            <a:off x="3653677" y="5176776"/>
            <a:ext cx="3660540" cy="1053311"/>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304" rIns="182855" bIns="146284" numCol="1" spcCol="0" rtlCol="0" fromWordArt="0" anchor="ctr" anchorCtr="0" forceAA="0" compatLnSpc="1">
            <a:prstTxWarp prst="textNoShape">
              <a:avLst/>
            </a:prstTxWarp>
            <a:noAutofit/>
          </a:bodyPr>
          <a:lstStyle/>
          <a:p>
            <a:pPr algn="ctr" defTabSz="932270">
              <a:lnSpc>
                <a:spcPct val="90000"/>
              </a:lnSpc>
              <a:defRPr/>
            </a:pPr>
            <a:r>
              <a:rPr lang="en-US" sz="1600">
                <a:gradFill>
                  <a:gsLst>
                    <a:gs pos="0">
                      <a:srgbClr val="FFFFFF"/>
                    </a:gs>
                    <a:gs pos="100000">
                      <a:srgbClr val="FFFFFF"/>
                    </a:gs>
                  </a:gsLst>
                  <a:lin ang="5400000" scaled="0"/>
                </a:gradFill>
                <a:latin typeface="Segoe UI"/>
                <a:ea typeface="Segoe UI" pitchFamily="34" charset="0"/>
                <a:cs typeface="Segoe UI" pitchFamily="34" charset="0"/>
              </a:rPr>
              <a:t>Minimal Code Changes</a:t>
            </a:r>
          </a:p>
        </p:txBody>
      </p:sp>
      <p:sp>
        <p:nvSpPr>
          <p:cNvPr id="39" name="TextBox 38">
            <a:extLst>
              <a:ext uri="{FF2B5EF4-FFF2-40B4-BE49-F238E27FC236}">
                <a16:creationId xmlns:a16="http://schemas.microsoft.com/office/drawing/2014/main" id="{FD776174-C1AF-C347-A92F-85C5F80401F8}"/>
              </a:ext>
            </a:extLst>
          </p:cNvPr>
          <p:cNvSpPr txBox="1"/>
          <p:nvPr/>
        </p:nvSpPr>
        <p:spPr>
          <a:xfrm>
            <a:off x="3653676" y="1382409"/>
            <a:ext cx="3760424" cy="307777"/>
          </a:xfrm>
          <a:prstGeom prst="rect">
            <a:avLst/>
          </a:prstGeom>
          <a:noFill/>
        </p:spPr>
        <p:txBody>
          <a:bodyPr wrap="square" lIns="0" tIns="0" rIns="0" bIns="0" rtlCol="0">
            <a:spAutoFit/>
          </a:bodyPr>
          <a:lstStyle/>
          <a:p>
            <a:r>
              <a:rPr lang="en-US" sz="2000" kern="0">
                <a:solidFill>
                  <a:schemeClr val="accent3">
                    <a:lumMod val="75000"/>
                  </a:schemeClr>
                </a:solidFill>
                <a:latin typeface="Segoe UI Light" panose="020B0502040204020203" pitchFamily="34" charset="0"/>
                <a:cs typeface="Segoe UI Light" panose="020B0502040204020203" pitchFamily="34" charset="0"/>
              </a:rPr>
              <a:t>Modernize DevOps</a:t>
            </a:r>
          </a:p>
        </p:txBody>
      </p:sp>
      <p:sp>
        <p:nvSpPr>
          <p:cNvPr id="41" name="TextBox 40">
            <a:extLst>
              <a:ext uri="{FF2B5EF4-FFF2-40B4-BE49-F238E27FC236}">
                <a16:creationId xmlns:a16="http://schemas.microsoft.com/office/drawing/2014/main" id="{7B9D1F87-5EAC-7949-ABA7-146293BEF4D0}"/>
              </a:ext>
            </a:extLst>
          </p:cNvPr>
          <p:cNvSpPr txBox="1"/>
          <p:nvPr/>
        </p:nvSpPr>
        <p:spPr>
          <a:xfrm>
            <a:off x="3653676" y="1767891"/>
            <a:ext cx="3760424" cy="215444"/>
          </a:xfrm>
          <a:prstGeom prst="rect">
            <a:avLst/>
          </a:prstGeom>
          <a:noFill/>
        </p:spPr>
        <p:txBody>
          <a:bodyPr wrap="square" lIns="0" tIns="0" rIns="0" bIns="0" rtlCol="0">
            <a:spAutoFit/>
          </a:bodyPr>
          <a:lstStyle/>
          <a:p>
            <a:r>
              <a:rPr lang="en-US" sz="1400" kern="0">
                <a:solidFill>
                  <a:schemeClr val="accent3">
                    <a:lumMod val="60000"/>
                    <a:lumOff val="40000"/>
                  </a:schemeClr>
                </a:solidFill>
                <a:latin typeface="Segoe UI Semilight" panose="020B0402040204020203" pitchFamily="34" charset="0"/>
                <a:cs typeface="Segoe UI Semilight" panose="020B0402040204020203" pitchFamily="34" charset="0"/>
              </a:rPr>
              <a:t>(Containers, DevOps)</a:t>
            </a:r>
          </a:p>
        </p:txBody>
      </p:sp>
      <p:pic>
        <p:nvPicPr>
          <p:cNvPr id="45" name="Graphic 44">
            <a:extLst>
              <a:ext uri="{FF2B5EF4-FFF2-40B4-BE49-F238E27FC236}">
                <a16:creationId xmlns:a16="http://schemas.microsoft.com/office/drawing/2014/main" id="{42FB4085-C3AB-6242-9E69-033AC49840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77190" y="2453523"/>
            <a:ext cx="699587" cy="606485"/>
          </a:xfrm>
          <a:prstGeom prst="rect">
            <a:avLst/>
          </a:prstGeom>
        </p:spPr>
      </p:pic>
      <p:pic>
        <p:nvPicPr>
          <p:cNvPr id="46" name="Graphic 45">
            <a:extLst>
              <a:ext uri="{FF2B5EF4-FFF2-40B4-BE49-F238E27FC236}">
                <a16:creationId xmlns:a16="http://schemas.microsoft.com/office/drawing/2014/main" id="{D920836B-F308-CC48-91B4-831F5CFBED4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67369" y="2461352"/>
            <a:ext cx="596318" cy="596318"/>
          </a:xfrm>
          <a:prstGeom prst="rect">
            <a:avLst/>
          </a:prstGeom>
        </p:spPr>
      </p:pic>
      <p:sp>
        <p:nvSpPr>
          <p:cNvPr id="51" name="Text Placeholder 2">
            <a:extLst>
              <a:ext uri="{FF2B5EF4-FFF2-40B4-BE49-F238E27FC236}">
                <a16:creationId xmlns:a16="http://schemas.microsoft.com/office/drawing/2014/main" id="{4CC2D313-2B92-0B46-9A0D-F58E8E7309E9}"/>
              </a:ext>
            </a:extLst>
          </p:cNvPr>
          <p:cNvSpPr txBox="1">
            <a:spLocks/>
          </p:cNvSpPr>
          <p:nvPr/>
        </p:nvSpPr>
        <p:spPr>
          <a:xfrm>
            <a:off x="3725805" y="3558988"/>
            <a:ext cx="3275629" cy="1515036"/>
          </a:xfrm>
          <a:prstGeom prst="rect">
            <a:avLst/>
          </a:prstGeom>
        </p:spPr>
        <p:txBody>
          <a:bodyPr vert="horz" lIns="91440" tIns="45720" rIns="91440" bIns="45720" rtlCol="0">
            <a:noAutofit/>
          </a:bodyPr>
          <a:lstStyle>
            <a:lvl1pPr marL="285750" indent="-285750">
              <a:lnSpc>
                <a:spcPct val="150000"/>
              </a:lnSpc>
              <a:spcBef>
                <a:spcPts val="1000"/>
              </a:spcBef>
              <a:buFont typeface="Arial" panose="020B0604020202020204" pitchFamily="34" charset="0"/>
              <a:buChar char="•"/>
              <a:defRPr sz="16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a:t>Docker Containers</a:t>
            </a:r>
          </a:p>
          <a:p>
            <a:r>
              <a:rPr lang="en-US" sz="1200"/>
              <a:t>AKS</a:t>
            </a:r>
          </a:p>
          <a:p>
            <a:r>
              <a:rPr lang="en-US" sz="1200"/>
              <a:t>Azure SQL Database Managed Instance</a:t>
            </a:r>
          </a:p>
          <a:p>
            <a:r>
              <a:rPr lang="en-US" sz="1200"/>
              <a:t>CI/CD</a:t>
            </a:r>
          </a:p>
          <a:p>
            <a:endParaRPr lang="en-US" sz="1200" err="1"/>
          </a:p>
        </p:txBody>
      </p:sp>
      <p:sp>
        <p:nvSpPr>
          <p:cNvPr id="52" name="Text Placeholder 2">
            <a:extLst>
              <a:ext uri="{FF2B5EF4-FFF2-40B4-BE49-F238E27FC236}">
                <a16:creationId xmlns:a16="http://schemas.microsoft.com/office/drawing/2014/main" id="{5B74CFD8-5308-E048-A87E-B0CCC3476BD5}"/>
              </a:ext>
            </a:extLst>
          </p:cNvPr>
          <p:cNvSpPr txBox="1">
            <a:spLocks/>
          </p:cNvSpPr>
          <p:nvPr/>
        </p:nvSpPr>
        <p:spPr>
          <a:xfrm>
            <a:off x="7459369" y="3558988"/>
            <a:ext cx="2949459" cy="1515036"/>
          </a:xfrm>
          <a:prstGeom prst="rect">
            <a:avLst/>
          </a:prstGeom>
        </p:spPr>
        <p:txBody>
          <a:bodyPr vert="horz" lIns="91440" tIns="45720" rIns="91440" bIns="45720" rtlCol="0">
            <a:noAutofit/>
          </a:bodyPr>
          <a:lstStyle>
            <a:defPPr>
              <a:defRPr lang="en-US"/>
            </a:defPPr>
            <a:lvl1pPr marL="285750" indent="-285750">
              <a:lnSpc>
                <a:spcPct val="150000"/>
              </a:lnSpc>
              <a:spcBef>
                <a:spcPts val="1000"/>
              </a:spcBef>
              <a:buFont typeface="Arial" panose="020B0604020202020204" pitchFamily="34" charset="0"/>
              <a:buChar char="•"/>
              <a:defRPr sz="12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App Service</a:t>
            </a:r>
          </a:p>
          <a:p>
            <a:r>
              <a:rPr lang="en-US"/>
              <a:t>SQL Database</a:t>
            </a:r>
          </a:p>
          <a:p>
            <a:r>
              <a:rPr lang="en-US"/>
              <a:t>Functions</a:t>
            </a:r>
          </a:p>
          <a:p>
            <a:r>
              <a:rPr lang="en-US"/>
              <a:t>CI/CD</a:t>
            </a:r>
          </a:p>
        </p:txBody>
      </p:sp>
    </p:spTree>
    <p:extLst>
      <p:ext uri="{BB962C8B-B14F-4D97-AF65-F5344CB8AC3E}">
        <p14:creationId xmlns:p14="http://schemas.microsoft.com/office/powerpoint/2010/main" val="301639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9">
                                            <p:txEl>
                                              <p:pRg st="0" end="0"/>
                                            </p:txEl>
                                          </p:spTgt>
                                        </p:tgtEl>
                                        <p:attrNameLst>
                                          <p:attrName>style.visibility</p:attrName>
                                        </p:attrNameLst>
                                      </p:cBhvr>
                                      <p:to>
                                        <p:strVal val="visible"/>
                                      </p:to>
                                    </p:set>
                                    <p:animEffect transition="in" filter="fade">
                                      <p:cBhvr>
                                        <p:cTn id="36" dur="500"/>
                                        <p:tgtEl>
                                          <p:spTgt spid="4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9">
                                            <p:txEl>
                                              <p:pRg st="1" end="1"/>
                                            </p:txEl>
                                          </p:spTgt>
                                        </p:tgtEl>
                                        <p:attrNameLst>
                                          <p:attrName>style.visibility</p:attrName>
                                        </p:attrNameLst>
                                      </p:cBhvr>
                                      <p:to>
                                        <p:strVal val="visible"/>
                                      </p:to>
                                    </p:set>
                                    <p:animEffect transition="in" filter="fade">
                                      <p:cBhvr>
                                        <p:cTn id="39" dur="500"/>
                                        <p:tgtEl>
                                          <p:spTgt spid="49">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49" grpId="0" uiExpand="1" build="p"/>
      <p:bldP spid="27" grpId="0" animBg="1"/>
      <p:bldP spid="39" grpId="0"/>
      <p:bldP spid="41"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4374-CFD9-4A24-B476-0F707105033E}"/>
              </a:ext>
            </a:extLst>
          </p:cNvPr>
          <p:cNvSpPr>
            <a:spLocks noGrp="1"/>
          </p:cNvSpPr>
          <p:nvPr>
            <p:ph type="title"/>
          </p:nvPr>
        </p:nvSpPr>
        <p:spPr/>
        <p:txBody>
          <a:bodyPr>
            <a:normAutofit fontScale="90000"/>
          </a:bodyPr>
          <a:lstStyle/>
          <a:p>
            <a:r>
              <a:rPr lang="en-IN"/>
              <a:t>Cloud Maturity Spectrum</a:t>
            </a:r>
            <a:endParaRPr lang="en-US"/>
          </a:p>
        </p:txBody>
      </p:sp>
      <p:graphicFrame>
        <p:nvGraphicFramePr>
          <p:cNvPr id="91" name="Content Placeholder 5">
            <a:extLst>
              <a:ext uri="{FF2B5EF4-FFF2-40B4-BE49-F238E27FC236}">
                <a16:creationId xmlns:a16="http://schemas.microsoft.com/office/drawing/2014/main" id="{E1BC716E-DA02-4042-B06C-24DBC1E66B55}"/>
              </a:ext>
            </a:extLst>
          </p:cNvPr>
          <p:cNvGraphicFramePr>
            <a:graphicFrameLocks/>
          </p:cNvGraphicFramePr>
          <p:nvPr>
            <p:extLst>
              <p:ext uri="{D42A27DB-BD31-4B8C-83A1-F6EECF244321}">
                <p14:modId xmlns:p14="http://schemas.microsoft.com/office/powerpoint/2010/main" val="1506268311"/>
              </p:ext>
            </p:extLst>
          </p:nvPr>
        </p:nvGraphicFramePr>
        <p:xfrm>
          <a:off x="192357" y="1510803"/>
          <a:ext cx="11496419" cy="4355007"/>
        </p:xfrm>
        <a:graphic>
          <a:graphicData uri="http://schemas.openxmlformats.org/drawingml/2006/table">
            <a:tbl>
              <a:tblPr firstRow="1" bandRow="1"/>
              <a:tblGrid>
                <a:gridCol w="1795207">
                  <a:extLst>
                    <a:ext uri="{9D8B030D-6E8A-4147-A177-3AD203B41FA5}">
                      <a16:colId xmlns:a16="http://schemas.microsoft.com/office/drawing/2014/main" val="1336531042"/>
                    </a:ext>
                  </a:extLst>
                </a:gridCol>
                <a:gridCol w="2425303">
                  <a:extLst>
                    <a:ext uri="{9D8B030D-6E8A-4147-A177-3AD203B41FA5}">
                      <a16:colId xmlns:a16="http://schemas.microsoft.com/office/drawing/2014/main" val="2229659778"/>
                    </a:ext>
                  </a:extLst>
                </a:gridCol>
                <a:gridCol w="2425303">
                  <a:extLst>
                    <a:ext uri="{9D8B030D-6E8A-4147-A177-3AD203B41FA5}">
                      <a16:colId xmlns:a16="http://schemas.microsoft.com/office/drawing/2014/main" val="1650604808"/>
                    </a:ext>
                  </a:extLst>
                </a:gridCol>
                <a:gridCol w="2425303">
                  <a:extLst>
                    <a:ext uri="{9D8B030D-6E8A-4147-A177-3AD203B41FA5}">
                      <a16:colId xmlns:a16="http://schemas.microsoft.com/office/drawing/2014/main" val="32901526"/>
                    </a:ext>
                  </a:extLst>
                </a:gridCol>
                <a:gridCol w="2425303">
                  <a:extLst>
                    <a:ext uri="{9D8B030D-6E8A-4147-A177-3AD203B41FA5}">
                      <a16:colId xmlns:a16="http://schemas.microsoft.com/office/drawing/2014/main" val="2381672363"/>
                    </a:ext>
                  </a:extLst>
                </a:gridCol>
              </a:tblGrid>
              <a:tr h="519815">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1500"/>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882353900"/>
                  </a:ext>
                </a:extLst>
              </a:tr>
              <a:tr h="1161679">
                <a:tc rowSpan="3">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1500" b="1">
                        <a:latin typeface="Segoe UI" panose="020B0502040204020203" pitchFamily="34" charset="0"/>
                        <a:cs typeface="Segoe UI" panose="020B0502040204020203" pitchFamily="34" charset="0"/>
                      </a:endParaRPr>
                    </a:p>
                    <a:p>
                      <a:pPr algn="ctr"/>
                      <a:endParaRPr lang="en-US" sz="800" b="1">
                        <a:latin typeface="Segoe UI" panose="020B0502040204020203" pitchFamily="34" charset="0"/>
                        <a:cs typeface="Segoe UI" panose="020B0502040204020203" pitchFamily="34" charset="0"/>
                      </a:endParaRPr>
                    </a:p>
                    <a:p>
                      <a:pPr algn="l"/>
                      <a:r>
                        <a:rPr lang="en-US" sz="1500" b="0">
                          <a:latin typeface="Segoe UI Semibold" panose="020B0702040204020203" pitchFamily="34" charset="0"/>
                          <a:cs typeface="Segoe UI Semibold" panose="020B0702040204020203" pitchFamily="34" charset="0"/>
                        </a:rPr>
                        <a:t>Existing ASP.NET website with SQL Server database</a:t>
                      </a:r>
                    </a:p>
                  </a:txBody>
                  <a:tcPr marL="91427" marR="91427" marT="45713" marB="45713">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charset="0"/>
                          <a:ea typeface="+mn-ea"/>
                          <a:cs typeface="Segoe UI Semibold" charset="0"/>
                        </a:rPr>
                        <a:t>Lift and Shift</a:t>
                      </a:r>
                      <a:endPar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endParaRPr>
                    </a:p>
                  </a:txBody>
                  <a:tcPr marL="91427" marR="91427" marT="45713" marB="45713"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charset="0"/>
                          <a:ea typeface="+mn-ea"/>
                          <a:cs typeface="Segoe UI Semibold" charset="0"/>
                        </a:rPr>
                        <a:t>Modernize DevOps</a:t>
                      </a:r>
                      <a:br>
                        <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rPr>
                        <a:t>(use containers, DevOps)</a:t>
                      </a:r>
                    </a:p>
                  </a:txBody>
                  <a:tcPr marL="91427" marR="91427" marT="45713" marB="45713"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a:noFill/>
                          </a:ln>
                          <a:solidFill>
                            <a:srgbClr val="0078D7"/>
                          </a:solidFill>
                          <a:effectLst/>
                          <a:uLnTx/>
                          <a:uFillTx/>
                          <a:latin typeface="Segoe UI Semibold" charset="0"/>
                          <a:ea typeface="+mn-ea"/>
                          <a:cs typeface="Segoe UI Semibold" charset="0"/>
                        </a:rPr>
                        <a:t>Modernize for Cloud</a:t>
                      </a:r>
                      <a:br>
                        <a:rPr kumimoji="0" lang="en-US" sz="1500" b="0" i="0" u="none" strike="noStrike" kern="0" cap="none" spc="-30" normalizeH="0" baseline="0" noProof="0">
                          <a:ln>
                            <a:noFill/>
                          </a:ln>
                          <a:solidFill>
                            <a:srgbClr val="0078D7"/>
                          </a:solidFill>
                          <a:effectLst/>
                          <a:uLnTx/>
                          <a:uFillTx/>
                          <a:latin typeface="Segoe UI Semibold" charset="0"/>
                          <a:ea typeface="+mn-ea"/>
                          <a:cs typeface="Segoe UI Semibold" charset="0"/>
                        </a:rPr>
                      </a:br>
                      <a:r>
                        <a:rPr kumimoji="0" lang="en-US" sz="1500" b="0" i="0" u="none" strike="noStrike" kern="0" cap="none" spc="-30" normalizeH="0" baseline="0" noProof="0">
                          <a:ln>
                            <a:noFill/>
                          </a:ln>
                          <a:solidFill>
                            <a:srgbClr val="0078D7"/>
                          </a:solidFill>
                          <a:effectLst/>
                          <a:uLnTx/>
                          <a:uFillTx/>
                          <a:latin typeface="Segoe UI Semibold" charset="0"/>
                          <a:ea typeface="+mn-ea"/>
                          <a:cs typeface="Segoe UI Semibold" charset="0"/>
                        </a:rPr>
                        <a:t>(</a:t>
                      </a:r>
                      <a:r>
                        <a:rPr kumimoji="0" lang="en-US" sz="1200" b="0" i="0" u="none" strike="noStrike" kern="0" cap="none" spc="-30" normalizeH="0" baseline="0" noProof="0">
                          <a:ln>
                            <a:noFill/>
                          </a:ln>
                          <a:solidFill>
                            <a:srgbClr val="0078D7"/>
                          </a:solidFill>
                          <a:effectLst/>
                          <a:uLnTx/>
                          <a:uFillTx/>
                          <a:latin typeface="Segoe UI Semibold" charset="0"/>
                          <a:ea typeface="+mn-ea"/>
                          <a:cs typeface="Segoe UI Semibold" charset="0"/>
                        </a:rPr>
                        <a:t>use PaaS, serverless, microservices, DevOps)</a:t>
                      </a:r>
                    </a:p>
                  </a:txBody>
                  <a:tcPr marL="91427" marR="91427" marT="45713" marB="45713"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charset="0"/>
                          <a:ea typeface="+mn-ea"/>
                          <a:cs typeface="Segoe UI Semibold" charset="0"/>
                        </a:rPr>
                        <a:t>Enhance</a:t>
                      </a:r>
                      <a:br>
                        <a:rPr kumimoji="0" lang="en-US" sz="1500" b="0" i="0" u="none" strike="noStrike" kern="0" cap="none" spc="0" normalizeH="0" baseline="0" noProof="0">
                          <a:ln>
                            <a:no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a:ln>
                            <a:noFill/>
                          </a:ln>
                          <a:solidFill>
                            <a:srgbClr val="0078D7"/>
                          </a:solidFill>
                          <a:effectLst/>
                          <a:uLnTx/>
                          <a:uFillTx/>
                          <a:latin typeface="Segoe UI Semibold" charset="0"/>
                          <a:ea typeface="+mn-ea"/>
                          <a:cs typeface="Segoe UI Semibold" charset="0"/>
                        </a:rPr>
                        <a:t>(use cloud native for new work)</a:t>
                      </a:r>
                    </a:p>
                  </a:txBody>
                  <a:tcPr marL="91427" marR="91427" marT="45713" marB="45713"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501669777"/>
                  </a:ext>
                </a:extLst>
              </a:tr>
              <a:tr h="1161679">
                <a:tc vMerge="1">
                  <a:txBody>
                    <a:bodyPr/>
                    <a:lstStyle/>
                    <a:p>
                      <a:pPr algn="l"/>
                      <a:endParaRPr lang="en-US" sz="1000"/>
                    </a:p>
                  </a:txBody>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endParaRPr lang="en-US" sz="110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indent="-171450" algn="l">
                        <a:buFont typeface="Arial" panose="020B0604020202020204" pitchFamily="34" charset="0"/>
                        <a:buChar char="•"/>
                      </a:pPr>
                      <a:endParaRPr lang="en-US" sz="1100" b="0" spc="-50" baseline="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endParaRPr lang="en-US" sz="1100" b="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endParaRPr lang="en-US" sz="1100">
                        <a:latin typeface="Segoe UI" panose="020B0502040204020203" pitchFamily="34" charset="0"/>
                        <a:cs typeface="Segoe UI" panose="020B0502040204020203" pitchFamily="34" charset="0"/>
                      </a:endParaRPr>
                    </a:p>
                  </a:txBody>
                  <a:tcPr marL="91427" marR="91427" marT="45713" marB="4571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extLst>
                  <a:ext uri="{0D108BD9-81ED-4DB2-BD59-A6C34878D82A}">
                    <a16:rowId xmlns:a16="http://schemas.microsoft.com/office/drawing/2014/main" val="2408472084"/>
                  </a:ext>
                </a:extLst>
              </a:tr>
              <a:tr h="1484339">
                <a:tc vMerge="1">
                  <a:txBody>
                    <a:bodyPr/>
                    <a:lstStyle/>
                    <a:p>
                      <a:pPr algn="l"/>
                      <a:endParaRPr lang="en-US" sz="1000"/>
                    </a:p>
                  </a:txBody>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VMs (IaaS)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SQL Database</a:t>
                      </a:r>
                      <a:b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Managed Instance</a:t>
                      </a:r>
                    </a:p>
                  </a:txBody>
                  <a:tcPr marL="137141" marR="137141" marT="137141" marB="137141">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Visual Studio</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Windows/Linux Containers + Docker,</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SQL Database Managed Instance</a:t>
                      </a:r>
                    </a:p>
                  </a:txBody>
                  <a:tcPr marL="137141" marR="137141" marT="137141" marB="13714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App Service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SQL / Managed Instance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Functions</a:t>
                      </a:r>
                    </a:p>
                  </a:txBody>
                  <a:tcPr marL="137141" marR="137141" marT="137141" marB="13714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AEAEA"/>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Microservices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err="1">
                          <a:ln>
                            <a:noFill/>
                          </a:ln>
                          <a:solidFill>
                            <a:srgbClr val="505050"/>
                          </a:solidFill>
                          <a:effectLst/>
                          <a:uLnTx/>
                          <a:uFillTx/>
                          <a:latin typeface="Segoe UI"/>
                          <a:ea typeface="+mn-ea"/>
                          <a:cs typeface="Segoe UI Semibold" panose="020B0702040204020203" pitchFamily="34" charset="0"/>
                        </a:rPr>
                        <a:t>CosmosDb</a:t>
                      </a:r>
                      <a:endPar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CI/CD</a:t>
                      </a:r>
                    </a:p>
                  </a:txBody>
                  <a:tcPr marL="137141" marR="137141" marT="137141" marB="13714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323965996"/>
                  </a:ext>
                </a:extLst>
              </a:tr>
            </a:tbl>
          </a:graphicData>
        </a:graphic>
      </p:graphicFrame>
      <p:cxnSp>
        <p:nvCxnSpPr>
          <p:cNvPr id="92" name="Straight Connector 91">
            <a:extLst>
              <a:ext uri="{FF2B5EF4-FFF2-40B4-BE49-F238E27FC236}">
                <a16:creationId xmlns:a16="http://schemas.microsoft.com/office/drawing/2014/main" id="{6FBD8E12-1985-483F-910C-D428C55B2E04}"/>
              </a:ext>
            </a:extLst>
          </p:cNvPr>
          <p:cNvCxnSpPr>
            <a:cxnSpLocks/>
          </p:cNvCxnSpPr>
          <p:nvPr/>
        </p:nvCxnSpPr>
        <p:spPr>
          <a:xfrm>
            <a:off x="1993913" y="3188747"/>
            <a:ext cx="9707553" cy="0"/>
          </a:xfrm>
          <a:prstGeom prst="line">
            <a:avLst/>
          </a:prstGeom>
          <a:solidFill>
            <a:srgbClr val="FFFFFF"/>
          </a:solidFill>
          <a:ln w="12700" cap="flat" cmpd="sng" algn="ctr">
            <a:solidFill>
              <a:schemeClr val="tx1"/>
            </a:solidFill>
            <a:prstDash val="dash"/>
            <a:miter lim="800000"/>
            <a:headEnd type="none"/>
            <a:tailEnd type="none"/>
          </a:ln>
          <a:effectLst/>
        </p:spPr>
      </p:cxnSp>
      <p:cxnSp>
        <p:nvCxnSpPr>
          <p:cNvPr id="93" name="Straight Connector 92">
            <a:extLst>
              <a:ext uri="{FF2B5EF4-FFF2-40B4-BE49-F238E27FC236}">
                <a16:creationId xmlns:a16="http://schemas.microsoft.com/office/drawing/2014/main" id="{12E7F7E0-5916-4A67-95DF-EB6D767EF67F}"/>
              </a:ext>
            </a:extLst>
          </p:cNvPr>
          <p:cNvCxnSpPr>
            <a:cxnSpLocks/>
          </p:cNvCxnSpPr>
          <p:nvPr/>
        </p:nvCxnSpPr>
        <p:spPr>
          <a:xfrm>
            <a:off x="1993913" y="4356980"/>
            <a:ext cx="9707553" cy="0"/>
          </a:xfrm>
          <a:prstGeom prst="line">
            <a:avLst/>
          </a:prstGeom>
          <a:solidFill>
            <a:srgbClr val="FFFFFF"/>
          </a:solidFill>
          <a:ln w="12700" cap="flat" cmpd="sng" algn="ctr">
            <a:solidFill>
              <a:schemeClr val="tx1"/>
            </a:solidFill>
            <a:prstDash val="dash"/>
            <a:miter lim="800000"/>
            <a:headEnd type="none"/>
            <a:tailEnd type="none"/>
          </a:ln>
          <a:effectLst/>
        </p:spPr>
      </p:cxnSp>
      <p:sp>
        <p:nvSpPr>
          <p:cNvPr id="96" name="Arrow: Right 95">
            <a:extLst>
              <a:ext uri="{FF2B5EF4-FFF2-40B4-BE49-F238E27FC236}">
                <a16:creationId xmlns:a16="http://schemas.microsoft.com/office/drawing/2014/main" id="{BB44623F-6EA5-43E5-8DEF-E4266E542957}"/>
              </a:ext>
            </a:extLst>
          </p:cNvPr>
          <p:cNvSpPr/>
          <p:nvPr/>
        </p:nvSpPr>
        <p:spPr bwMode="auto">
          <a:xfrm>
            <a:off x="7934960" y="6267017"/>
            <a:ext cx="3802179"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marL="0" marR="0" lvl="0" indent="0" algn="ctr" defTabSz="93227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Born in the cloud apps</a:t>
            </a:r>
          </a:p>
        </p:txBody>
      </p:sp>
      <p:sp>
        <p:nvSpPr>
          <p:cNvPr id="97" name="Arrow: Right 96">
            <a:extLst>
              <a:ext uri="{FF2B5EF4-FFF2-40B4-BE49-F238E27FC236}">
                <a16:creationId xmlns:a16="http://schemas.microsoft.com/office/drawing/2014/main" id="{17D6849C-935F-42FD-BA35-77E1CB367E2D}"/>
              </a:ext>
            </a:extLst>
          </p:cNvPr>
          <p:cNvSpPr/>
          <p:nvPr/>
        </p:nvSpPr>
        <p:spPr bwMode="auto">
          <a:xfrm>
            <a:off x="4448587" y="6267017"/>
            <a:ext cx="3475463"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marL="0" marR="0" lvl="0" indent="0" algn="ctr" defTabSz="93227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Modernize</a:t>
            </a:r>
          </a:p>
        </p:txBody>
      </p:sp>
      <p:pic>
        <p:nvPicPr>
          <p:cNvPr id="102" name="Graphic 101">
            <a:extLst>
              <a:ext uri="{FF2B5EF4-FFF2-40B4-BE49-F238E27FC236}">
                <a16:creationId xmlns:a16="http://schemas.microsoft.com/office/drawing/2014/main" id="{D9055040-47DB-40DA-A8AE-B9FD74DE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0528" y="3523576"/>
            <a:ext cx="535405" cy="535405"/>
          </a:xfrm>
          <a:prstGeom prst="rect">
            <a:avLst/>
          </a:prstGeom>
        </p:spPr>
      </p:pic>
      <p:pic>
        <p:nvPicPr>
          <p:cNvPr id="103" name="Graphic 102">
            <a:extLst>
              <a:ext uri="{FF2B5EF4-FFF2-40B4-BE49-F238E27FC236}">
                <a16:creationId xmlns:a16="http://schemas.microsoft.com/office/drawing/2014/main" id="{4B4ECD1D-14D3-4211-936A-70C45D4248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5889" y="3485845"/>
            <a:ext cx="672976" cy="583416"/>
          </a:xfrm>
          <a:prstGeom prst="rect">
            <a:avLst/>
          </a:prstGeom>
        </p:spPr>
      </p:pic>
      <p:pic>
        <p:nvPicPr>
          <p:cNvPr id="104" name="Graphic 103">
            <a:extLst>
              <a:ext uri="{FF2B5EF4-FFF2-40B4-BE49-F238E27FC236}">
                <a16:creationId xmlns:a16="http://schemas.microsoft.com/office/drawing/2014/main" id="{16F1B285-5392-4698-8223-268E9AD3F8A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68471" y="3540313"/>
            <a:ext cx="529972" cy="528948"/>
          </a:xfrm>
          <a:prstGeom prst="rect">
            <a:avLst/>
          </a:prstGeom>
        </p:spPr>
      </p:pic>
      <p:pic>
        <p:nvPicPr>
          <p:cNvPr id="105" name="Graphic 104">
            <a:extLst>
              <a:ext uri="{FF2B5EF4-FFF2-40B4-BE49-F238E27FC236}">
                <a16:creationId xmlns:a16="http://schemas.microsoft.com/office/drawing/2014/main" id="{CF72A19F-43D3-41A2-B8D7-B56F6B0CEC6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8377" y="3527864"/>
            <a:ext cx="611809" cy="564011"/>
          </a:xfrm>
          <a:prstGeom prst="rect">
            <a:avLst/>
          </a:prstGeom>
        </p:spPr>
      </p:pic>
      <p:pic>
        <p:nvPicPr>
          <p:cNvPr id="106" name="Graphic 105">
            <a:extLst>
              <a:ext uri="{FF2B5EF4-FFF2-40B4-BE49-F238E27FC236}">
                <a16:creationId xmlns:a16="http://schemas.microsoft.com/office/drawing/2014/main" id="{0C15C08C-0522-40F1-A29E-DF4503C2521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39220" y="3548443"/>
            <a:ext cx="653827" cy="482731"/>
          </a:xfrm>
          <a:prstGeom prst="rect">
            <a:avLst/>
          </a:prstGeom>
        </p:spPr>
      </p:pic>
      <p:pic>
        <p:nvPicPr>
          <p:cNvPr id="107" name="Graphic 106">
            <a:extLst>
              <a:ext uri="{FF2B5EF4-FFF2-40B4-BE49-F238E27FC236}">
                <a16:creationId xmlns:a16="http://schemas.microsoft.com/office/drawing/2014/main" id="{42E9B1C8-7C57-43B6-9C29-AA328311A11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49324" y="3519763"/>
            <a:ext cx="536800" cy="536800"/>
          </a:xfrm>
          <a:prstGeom prst="rect">
            <a:avLst/>
          </a:prstGeom>
        </p:spPr>
      </p:pic>
      <p:pic>
        <p:nvPicPr>
          <p:cNvPr id="108" name="Graphic 107">
            <a:extLst>
              <a:ext uri="{FF2B5EF4-FFF2-40B4-BE49-F238E27FC236}">
                <a16:creationId xmlns:a16="http://schemas.microsoft.com/office/drawing/2014/main" id="{0B67AD7D-B67D-4986-9F42-8CA9627A761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46346" y="3508207"/>
            <a:ext cx="432087" cy="576887"/>
          </a:xfrm>
          <a:prstGeom prst="rect">
            <a:avLst/>
          </a:prstGeom>
        </p:spPr>
      </p:pic>
      <p:pic>
        <p:nvPicPr>
          <p:cNvPr id="109" name="Graphic 108">
            <a:extLst>
              <a:ext uri="{FF2B5EF4-FFF2-40B4-BE49-F238E27FC236}">
                <a16:creationId xmlns:a16="http://schemas.microsoft.com/office/drawing/2014/main" id="{D6D6717A-2BF5-43AA-8E96-904D69440D9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60117" y="3531192"/>
            <a:ext cx="653827" cy="522264"/>
          </a:xfrm>
          <a:prstGeom prst="rect">
            <a:avLst/>
          </a:prstGeom>
        </p:spPr>
      </p:pic>
      <p:pic>
        <p:nvPicPr>
          <p:cNvPr id="110" name="Graphic 109">
            <a:extLst>
              <a:ext uri="{FF2B5EF4-FFF2-40B4-BE49-F238E27FC236}">
                <a16:creationId xmlns:a16="http://schemas.microsoft.com/office/drawing/2014/main" id="{5BD8B1D5-6A58-4E54-9640-5B995A291E2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1999" y="4355279"/>
            <a:ext cx="512291" cy="522264"/>
          </a:xfrm>
          <a:prstGeom prst="rect">
            <a:avLst/>
          </a:prstGeom>
        </p:spPr>
      </p:pic>
      <p:sp>
        <p:nvSpPr>
          <p:cNvPr id="17" name="Arrow: Right 16">
            <a:extLst>
              <a:ext uri="{FF2B5EF4-FFF2-40B4-BE49-F238E27FC236}">
                <a16:creationId xmlns:a16="http://schemas.microsoft.com/office/drawing/2014/main" id="{A2D7C36C-7F32-415C-95B1-E35089DE9573}"/>
              </a:ext>
            </a:extLst>
          </p:cNvPr>
          <p:cNvSpPr/>
          <p:nvPr/>
        </p:nvSpPr>
        <p:spPr bwMode="auto">
          <a:xfrm>
            <a:off x="6896056" y="5770208"/>
            <a:ext cx="4841083"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marL="0" marR="0" lvl="0" indent="0" algn="ctr" defTabSz="93227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Code</a:t>
            </a:r>
          </a:p>
        </p:txBody>
      </p:sp>
      <p:sp>
        <p:nvSpPr>
          <p:cNvPr id="18" name="Arrow: Right 17">
            <a:extLst>
              <a:ext uri="{FF2B5EF4-FFF2-40B4-BE49-F238E27FC236}">
                <a16:creationId xmlns:a16="http://schemas.microsoft.com/office/drawing/2014/main" id="{9421A604-DC36-427C-ABF9-8CBCFEAEBC23}"/>
              </a:ext>
            </a:extLst>
          </p:cNvPr>
          <p:cNvSpPr/>
          <p:nvPr/>
        </p:nvSpPr>
        <p:spPr bwMode="auto">
          <a:xfrm>
            <a:off x="4448587" y="5770208"/>
            <a:ext cx="2447468"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marL="0" marR="0" lvl="0" indent="0" algn="ctr" defTabSz="93227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Minimal Code Changes</a:t>
            </a:r>
          </a:p>
        </p:txBody>
      </p:sp>
      <p:sp>
        <p:nvSpPr>
          <p:cNvPr id="19" name="Arrow: Right 18">
            <a:extLst>
              <a:ext uri="{FF2B5EF4-FFF2-40B4-BE49-F238E27FC236}">
                <a16:creationId xmlns:a16="http://schemas.microsoft.com/office/drawing/2014/main" id="{8B6CC940-7C7E-4EC0-A978-A005D1EB78C5}"/>
              </a:ext>
            </a:extLst>
          </p:cNvPr>
          <p:cNvSpPr/>
          <p:nvPr/>
        </p:nvSpPr>
        <p:spPr bwMode="auto">
          <a:xfrm>
            <a:off x="1990210" y="6250991"/>
            <a:ext cx="2447468"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marL="0" marR="0" lvl="0" indent="0" algn="ctr" defTabSz="93227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Migrate</a:t>
            </a:r>
          </a:p>
        </p:txBody>
      </p:sp>
      <p:sp>
        <p:nvSpPr>
          <p:cNvPr id="20" name="Arrow: Right 19">
            <a:extLst>
              <a:ext uri="{FF2B5EF4-FFF2-40B4-BE49-F238E27FC236}">
                <a16:creationId xmlns:a16="http://schemas.microsoft.com/office/drawing/2014/main" id="{C4AA6F68-9D7D-4E3F-B857-EA144834856A}"/>
              </a:ext>
            </a:extLst>
          </p:cNvPr>
          <p:cNvSpPr/>
          <p:nvPr/>
        </p:nvSpPr>
        <p:spPr bwMode="auto">
          <a:xfrm>
            <a:off x="2001119" y="5801617"/>
            <a:ext cx="2447468" cy="538848"/>
          </a:xfrm>
          <a:prstGeom prst="rightArrow">
            <a:avLst/>
          </a:prstGeom>
          <a:solidFill>
            <a:srgbClr val="0078D7"/>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73141" rIns="182855" bIns="146284" numCol="1" spcCol="0" rtlCol="0" fromWordArt="0" anchor="t" anchorCtr="0" forceAA="0" compatLnSpc="1">
            <a:prstTxWarp prst="textNoShape">
              <a:avLst/>
            </a:prstTxWarp>
            <a:noAutofit/>
          </a:bodyPr>
          <a:lstStyle/>
          <a:p>
            <a:pPr marL="0" marR="0" lvl="0" indent="0" algn="ctr" defTabSz="93227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Zero Code Changes</a:t>
            </a:r>
          </a:p>
        </p:txBody>
      </p:sp>
    </p:spTree>
    <p:extLst>
      <p:ext uri="{BB962C8B-B14F-4D97-AF65-F5344CB8AC3E}">
        <p14:creationId xmlns:p14="http://schemas.microsoft.com/office/powerpoint/2010/main" val="73289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17" grpId="0" animBg="1"/>
      <p:bldP spid="18" grpId="0" animBg="1"/>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1_Ingnite18">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gnite18" id="{0EE78609-82C4-485E-84AD-794B56F368E1}" vid="{89383BD5-6C08-4B05-8493-01818E03E356}"/>
    </a:ext>
  </a:extLst>
</a:theme>
</file>

<file path=ppt/theme/theme4.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34</Slides>
  <Notes>15</Notes>
  <HiddenSlides>8</HiddenSlides>
  <ScaleCrop>false</ScaleCrop>
  <HeadingPairs>
    <vt:vector size="4" baseType="variant">
      <vt:variant>
        <vt:lpstr>Theme</vt:lpstr>
      </vt:variant>
      <vt:variant>
        <vt:i4>4</vt:i4>
      </vt:variant>
      <vt:variant>
        <vt:lpstr>Slide Titles</vt:lpstr>
      </vt:variant>
      <vt:variant>
        <vt:i4>34</vt:i4>
      </vt:variant>
    </vt:vector>
  </HeadingPairs>
  <TitlesOfParts>
    <vt:vector size="38" baseType="lpstr">
      <vt:lpstr>C+E Azure 2018</vt:lpstr>
      <vt:lpstr>2_Azure PPT Template - 2018</vt:lpstr>
      <vt:lpstr>1_Ingnite18</vt:lpstr>
      <vt:lpstr>2_9-51027_Microsoft_Ready_Template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Maturity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Maintaining aging technology also creates barriers</vt:lpstr>
      <vt:lpstr>…and impacts an organization’s ability to reduce costs</vt:lpstr>
      <vt:lpstr>A modernization strategy drives innovation + growth</vt:lpstr>
      <vt:lpstr>PowerPoint Presentation</vt:lpstr>
      <vt:lpstr>PowerPoint Presentation</vt:lpstr>
      <vt:lpstr>3 reasons to migrate/modernize 2008 server applications  to Azure now  </vt:lpstr>
      <vt:lpstr>Customer momentum</vt:lpstr>
      <vt:lpstr>Cloud Maturity Spectrum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Juridico</dc:creator>
  <cp:revision>2</cp:revision>
  <dcterms:created xsi:type="dcterms:W3CDTF">2017-08-14T17:19:19Z</dcterms:created>
  <dcterms:modified xsi:type="dcterms:W3CDTF">2019-03-01T20:37:34Z</dcterms:modified>
</cp:coreProperties>
</file>